
<file path=[Content_Types].xml><?xml version="1.0" encoding="utf-8"?>
<Types xmlns="http://schemas.openxmlformats.org/package/2006/content-types">
  <Default Extension="gif" ContentType="image/gi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
  </p:notesMasterIdLst>
  <p:sldIdLst>
    <p:sldId id="261" r:id="rId2"/>
    <p:sldId id="327" r:id="rId3"/>
    <p:sldId id="330" r:id="rId4"/>
    <p:sldId id="321" r:id="rId5"/>
    <p:sldId id="342" r:id="rId6"/>
    <p:sldId id="341" r:id="rId7"/>
    <p:sldId id="326" r:id="rId8"/>
    <p:sldId id="263"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151" autoAdjust="0"/>
    <p:restoredTop sz="89669" autoAdjust="0"/>
  </p:normalViewPr>
  <p:slideViewPr>
    <p:cSldViewPr snapToGrid="0">
      <p:cViewPr varScale="1">
        <p:scale>
          <a:sx n="74" d="100"/>
          <a:sy n="74" d="100"/>
        </p:scale>
        <p:origin x="208" y="6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18" Type="http://schemas.openxmlformats.org/officeDocument/2006/relationships/customXml" Target="../customXml/item3.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17"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6/11/relationships/changesInfo" Target="changesInfos/changesInfo1.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zaja, Eric (MAJ)" userId="c1bced18-d8ef-4c4d-8a52-e9775c450048" providerId="ADAL" clId="{A0C065CC-E6CC-AD40-986B-780E2A078B38}"/>
    <pc:docChg chg="delSld">
      <pc:chgData name="Czaja, Eric (MAJ)" userId="c1bced18-d8ef-4c4d-8a52-e9775c450048" providerId="ADAL" clId="{A0C065CC-E6CC-AD40-986B-780E2A078B38}" dt="2025-02-02T04:26:23.347" v="0" actId="2696"/>
      <pc:docMkLst>
        <pc:docMk/>
      </pc:docMkLst>
      <pc:sldChg chg="del">
        <pc:chgData name="Czaja, Eric (MAJ)" userId="c1bced18-d8ef-4c4d-8a52-e9775c450048" providerId="ADAL" clId="{A0C065CC-E6CC-AD40-986B-780E2A078B38}" dt="2025-02-02T04:26:23.347" v="0" actId="2696"/>
        <pc:sldMkLst>
          <pc:docMk/>
          <pc:sldMk cId="1859162868" sldId="34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611232-EDBD-4BC6-B329-2174251730DB}" type="datetimeFigureOut">
              <a:rPr lang="en-US" smtClean="0"/>
              <a:t>1/27/25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8B4ECC-53E9-476B-B26F-0F3479F67754}" type="slidenum">
              <a:rPr lang="en-US" smtClean="0"/>
              <a:t>‹#›</a:t>
            </a:fld>
            <a:endParaRPr lang="en-US"/>
          </a:p>
        </p:txBody>
      </p:sp>
    </p:spTree>
    <p:extLst>
      <p:ext uri="{BB962C8B-B14F-4D97-AF65-F5344CB8AC3E}">
        <p14:creationId xmlns:p14="http://schemas.microsoft.com/office/powerpoint/2010/main" val="20909020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OPENING SLIDE</a:t>
            </a:r>
          </a:p>
        </p:txBody>
      </p:sp>
      <p:sp>
        <p:nvSpPr>
          <p:cNvPr id="4" name="Slide Number Placeholder 3"/>
          <p:cNvSpPr>
            <a:spLocks noGrp="1"/>
          </p:cNvSpPr>
          <p:nvPr>
            <p:ph type="sldNum" sz="quarter" idx="5"/>
          </p:nvPr>
        </p:nvSpPr>
        <p:spPr/>
        <p:txBody>
          <a:bodyPr/>
          <a:lstStyle/>
          <a:p>
            <a:fld id="{DD8B4ECC-53E9-476B-B26F-0F3479F67754}" type="slidenum">
              <a:rPr lang="en-US" smtClean="0"/>
              <a:t>1</a:t>
            </a:fld>
            <a:endParaRPr lang="en-US"/>
          </a:p>
        </p:txBody>
      </p:sp>
    </p:spTree>
    <p:extLst>
      <p:ext uri="{BB962C8B-B14F-4D97-AF65-F5344CB8AC3E}">
        <p14:creationId xmlns:p14="http://schemas.microsoft.com/office/powerpoint/2010/main" val="1922626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Keller: Stats for Mgmt&amp;Econ, 7th Ed.</a:t>
            </a:r>
          </a:p>
        </p:txBody>
      </p:sp>
      <p:sp>
        <p:nvSpPr>
          <p:cNvPr id="5" name="Date Placeholder 4"/>
          <p:cNvSpPr>
            <a:spLocks noGrp="1"/>
          </p:cNvSpPr>
          <p:nvPr>
            <p:ph type="dt" idx="1"/>
          </p:nvPr>
        </p:nvSpPr>
        <p:spPr/>
        <p:txBody>
          <a:bodyPr/>
          <a:lstStyle/>
          <a:p>
            <a:pPr>
              <a:defRPr/>
            </a:pPr>
            <a:fld id="{98E4F65A-3529-4822-BC5C-29CA234E824E}" type="datetime4">
              <a:rPr lang="en-US" smtClean="0"/>
              <a:pPr>
                <a:defRPr/>
              </a:pPr>
              <a:t>January 27, 2025</a:t>
            </a:fld>
            <a:endParaRPr lang="en-US"/>
          </a:p>
        </p:txBody>
      </p:sp>
      <p:sp>
        <p:nvSpPr>
          <p:cNvPr id="6" name="Slide Number Placeholder 5"/>
          <p:cNvSpPr>
            <a:spLocks noGrp="1"/>
          </p:cNvSpPr>
          <p:nvPr>
            <p:ph type="sldNum" sz="quarter" idx="5"/>
          </p:nvPr>
        </p:nvSpPr>
        <p:spPr/>
        <p:txBody>
          <a:bodyPr/>
          <a:lstStyle/>
          <a:p>
            <a:pPr>
              <a:defRPr/>
            </a:pPr>
            <a:fld id="{28629948-6769-43EF-8D58-7A6B7EF97E1B}" type="slidenum">
              <a:rPr lang="en-US" smtClean="0"/>
              <a:pPr>
                <a:defRPr/>
              </a:pPr>
              <a:t>2</a:t>
            </a:fld>
            <a:endParaRPr lang="en-US"/>
          </a:p>
        </p:txBody>
      </p:sp>
    </p:spTree>
    <p:extLst>
      <p:ext uri="{BB962C8B-B14F-4D97-AF65-F5344CB8AC3E}">
        <p14:creationId xmlns:p14="http://schemas.microsoft.com/office/powerpoint/2010/main" val="2014558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Keller: Stats for Mgmt&amp;Econ, 7th Ed.</a:t>
            </a:r>
          </a:p>
        </p:txBody>
      </p:sp>
      <p:sp>
        <p:nvSpPr>
          <p:cNvPr id="5" name="Date Placeholder 4"/>
          <p:cNvSpPr>
            <a:spLocks noGrp="1"/>
          </p:cNvSpPr>
          <p:nvPr>
            <p:ph type="dt" idx="1"/>
          </p:nvPr>
        </p:nvSpPr>
        <p:spPr/>
        <p:txBody>
          <a:bodyPr/>
          <a:lstStyle/>
          <a:p>
            <a:pPr>
              <a:defRPr/>
            </a:pPr>
            <a:fld id="{98E4F65A-3529-4822-BC5C-29CA234E824E}" type="datetime4">
              <a:rPr lang="en-US" smtClean="0"/>
              <a:pPr>
                <a:defRPr/>
              </a:pPr>
              <a:t>January 27, 2025</a:t>
            </a:fld>
            <a:endParaRPr lang="en-US"/>
          </a:p>
        </p:txBody>
      </p:sp>
      <p:sp>
        <p:nvSpPr>
          <p:cNvPr id="6" name="Slide Number Placeholder 5"/>
          <p:cNvSpPr>
            <a:spLocks noGrp="1"/>
          </p:cNvSpPr>
          <p:nvPr>
            <p:ph type="sldNum" sz="quarter" idx="5"/>
          </p:nvPr>
        </p:nvSpPr>
        <p:spPr/>
        <p:txBody>
          <a:bodyPr/>
          <a:lstStyle/>
          <a:p>
            <a:pPr>
              <a:defRPr/>
            </a:pPr>
            <a:fld id="{28629948-6769-43EF-8D58-7A6B7EF97E1B}" type="slidenum">
              <a:rPr lang="en-US" smtClean="0"/>
              <a:pPr>
                <a:defRPr/>
              </a:pPr>
              <a:t>3</a:t>
            </a:fld>
            <a:endParaRPr lang="en-US"/>
          </a:p>
        </p:txBody>
      </p:sp>
    </p:spTree>
    <p:extLst>
      <p:ext uri="{BB962C8B-B14F-4D97-AF65-F5344CB8AC3E}">
        <p14:creationId xmlns:p14="http://schemas.microsoft.com/office/powerpoint/2010/main" val="981043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t>
            </a:r>
            <a:r>
              <a:rPr lang="en-US" err="1"/>
              <a:t>www.capitalpress.com</a:t>
            </a:r>
            <a:r>
              <a:rPr lang="en-US"/>
              <a:t>/</a:t>
            </a:r>
            <a:r>
              <a:rPr lang="en-US" err="1"/>
              <a:t>ag_sectors</a:t>
            </a:r>
            <a:r>
              <a:rPr lang="en-US"/>
              <a:t>/livestock/new-study-cattle-grazing-significantly-reduces-wildfire-spread/article_4e57a21c-f2b2-11ea-bfcc-7fbfbde3935e.html?fbclid=IwAR1av0aFjebJaseAnAgr0NnlEHTazET93zOnesbIui5m7PE49_SbIeBrzGo</a:t>
            </a:r>
          </a:p>
        </p:txBody>
      </p:sp>
      <p:sp>
        <p:nvSpPr>
          <p:cNvPr id="4" name="Header Placeholder 3"/>
          <p:cNvSpPr>
            <a:spLocks noGrp="1"/>
          </p:cNvSpPr>
          <p:nvPr>
            <p:ph type="hdr" sz="quarter"/>
          </p:nvPr>
        </p:nvSpPr>
        <p:spPr/>
        <p:txBody>
          <a:bodyPr/>
          <a:lstStyle/>
          <a:p>
            <a:pPr>
              <a:defRPr/>
            </a:pPr>
            <a:r>
              <a:rPr lang="en-US"/>
              <a:t>Keller: Stats for Mgmt&amp;Econ, 7th Ed.</a:t>
            </a:r>
          </a:p>
        </p:txBody>
      </p:sp>
      <p:sp>
        <p:nvSpPr>
          <p:cNvPr id="5" name="Date Placeholder 4"/>
          <p:cNvSpPr>
            <a:spLocks noGrp="1"/>
          </p:cNvSpPr>
          <p:nvPr>
            <p:ph type="dt" idx="1"/>
          </p:nvPr>
        </p:nvSpPr>
        <p:spPr/>
        <p:txBody>
          <a:bodyPr/>
          <a:lstStyle/>
          <a:p>
            <a:pPr>
              <a:defRPr/>
            </a:pPr>
            <a:fld id="{98E4F65A-3529-4822-BC5C-29CA234E824E}" type="datetime4">
              <a:rPr lang="en-US" smtClean="0"/>
              <a:pPr>
                <a:defRPr/>
              </a:pPr>
              <a:t>January 27, 2025</a:t>
            </a:fld>
            <a:endParaRPr lang="en-US"/>
          </a:p>
        </p:txBody>
      </p:sp>
      <p:sp>
        <p:nvSpPr>
          <p:cNvPr id="6" name="Slide Number Placeholder 5"/>
          <p:cNvSpPr>
            <a:spLocks noGrp="1"/>
          </p:cNvSpPr>
          <p:nvPr>
            <p:ph type="sldNum" sz="quarter" idx="5"/>
          </p:nvPr>
        </p:nvSpPr>
        <p:spPr/>
        <p:txBody>
          <a:bodyPr/>
          <a:lstStyle/>
          <a:p>
            <a:pPr>
              <a:defRPr/>
            </a:pPr>
            <a:fld id="{28629948-6769-43EF-8D58-7A6B7EF97E1B}" type="slidenum">
              <a:rPr lang="en-US" smtClean="0"/>
              <a:pPr>
                <a:defRPr/>
              </a:pPr>
              <a:t>5</a:t>
            </a:fld>
            <a:endParaRPr lang="en-US"/>
          </a:p>
        </p:txBody>
      </p:sp>
    </p:spTree>
    <p:extLst>
      <p:ext uri="{BB962C8B-B14F-4D97-AF65-F5344CB8AC3E}">
        <p14:creationId xmlns:p14="http://schemas.microsoft.com/office/powerpoint/2010/main" val="366599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955"/>
              </a:spcBef>
              <a:spcAft>
                <a:spcPts val="0"/>
              </a:spcAft>
            </a:pPr>
            <a:r>
              <a:rPr lang="en-US" sz="1800" b="1" dirty="0">
                <a:effectLst/>
                <a:latin typeface="Arial" panose="020B0604020202020204" pitchFamily="34" charset="0"/>
                <a:ea typeface="Arial" panose="020B0604020202020204" pitchFamily="34" charset="0"/>
              </a:rPr>
              <a:t>Ecdysis Measurements</a:t>
            </a:r>
            <a:endParaRPr lang="en-US" sz="1800" dirty="0">
              <a:effectLst/>
              <a:latin typeface="Arial" panose="020B0604020202020204" pitchFamily="34" charset="0"/>
              <a:ea typeface="Arial" panose="020B0604020202020204" pitchFamily="34" charset="0"/>
            </a:endParaRPr>
          </a:p>
          <a:p>
            <a:pPr marL="0" marR="814070">
              <a:spcBef>
                <a:spcPts val="955"/>
              </a:spcBef>
              <a:spcAft>
                <a:spcPts val="0"/>
              </a:spcAft>
            </a:pPr>
            <a:r>
              <a:rPr lang="en-US" sz="1800" dirty="0">
                <a:effectLst/>
                <a:latin typeface="Arial" panose="020B0604020202020204" pitchFamily="34" charset="0"/>
                <a:ea typeface="Arial" panose="020B0604020202020204" pitchFamily="34" charset="0"/>
              </a:rPr>
              <a:t>Camp Roberts will fill out a pre-survey that populates a practice-based scoring system that places a farm along a continuum from very conventional to very regenerative (Fenster et al 2021). These scores will be verified upon site visits, and using a final, post-season management survey. The end result is scores for each farm that span 1-8 for cropland, rangeland, orchard, and vineyard systems, with higher numbers being the most regenerative. All measurements except for management surveys and bird counts will be replicated in four separate areas of each pasture. </a:t>
            </a:r>
          </a:p>
          <a:p>
            <a:pPr marL="0" marR="814070">
              <a:spcBef>
                <a:spcPts val="955"/>
              </a:spcBef>
              <a:spcAft>
                <a:spcPts val="0"/>
              </a:spcAft>
            </a:pPr>
            <a:r>
              <a:rPr lang="en-US" sz="1800" b="1" i="1" dirty="0">
                <a:effectLst/>
                <a:latin typeface="Arial" panose="020B0604020202020204" pitchFamily="34" charset="0"/>
                <a:ea typeface="Arial" panose="020B0604020202020204" pitchFamily="34" charset="0"/>
              </a:rPr>
              <a:t>Soils.</a:t>
            </a:r>
            <a:r>
              <a:rPr lang="en-US" sz="1800" dirty="0">
                <a:effectLst/>
                <a:latin typeface="Arial" panose="020B0604020202020204" pitchFamily="34" charset="0"/>
                <a:ea typeface="Arial" panose="020B0604020202020204" pitchFamily="34" charset="0"/>
              </a:rPr>
              <a:t> The team will aggregate 17 cores from each of four transects will be aggregated into two sets of samples. A single cylindrical sample 7.6 × 7.6 cm (diam., depth) will be used to collect bulk density. A set of 12 cores will be collected at the depth of 0-15 cm (2.5 cm diam.), aggregated into a single sample per transect, and subjected to Haney analysis. A final set of 4 deep probes (2.4 × 60 cm diam., depth) was stratified (at 0-5, 5-10, 10-15, 15-30, 30-60 cm depths) and aggregated into a single sample for each of the five layers. Carbon, nitrogen, and micronutrient assessments are performed independently for each strata. An archive of each soil sample is housed at Blue Dasher Farm, Estelline, SD, 57234.</a:t>
            </a:r>
          </a:p>
          <a:p>
            <a:pPr marL="0" marR="814070">
              <a:spcBef>
                <a:spcPts val="955"/>
              </a:spcBef>
              <a:spcAft>
                <a:spcPts val="0"/>
              </a:spcAft>
            </a:pPr>
            <a:r>
              <a:rPr lang="en-US" sz="1800" b="1" i="1" dirty="0">
                <a:effectLst/>
                <a:latin typeface="Arial" panose="020B0604020202020204" pitchFamily="34" charset="0"/>
                <a:ea typeface="Arial" panose="020B0604020202020204" pitchFamily="34" charset="0"/>
              </a:rPr>
              <a:t>Water.</a:t>
            </a:r>
            <a:r>
              <a:rPr lang="en-US" sz="1800" dirty="0">
                <a:effectLst/>
                <a:latin typeface="Arial" panose="020B0604020202020204" pitchFamily="34" charset="0"/>
                <a:ea typeface="Arial" panose="020B0604020202020204" pitchFamily="34" charset="0"/>
              </a:rPr>
              <a:t> On each transect, a single water infiltration ring (15 × 7.6 cm diam., depth) is observed for 15 min. The duration that it takes 444 mL of water to infiltrate the soil will be recorded. If the water completely infiltrates in the allotted time, a second volume of water will be added. A mini-disk infiltrometer will be used to measure the hydraulic capacity of the soil at a single site per transect. A microprobe is inserted 7.6 cm into the soil at three locations along each transect, and the water content of the soil is recorded. The wet and dry weight of the bulk density core will be recorded to provide a single observation of gravimetric water content per transect.  </a:t>
            </a:r>
          </a:p>
          <a:p>
            <a:pPr marL="0" marR="814070">
              <a:spcBef>
                <a:spcPts val="955"/>
              </a:spcBef>
              <a:spcAft>
                <a:spcPts val="0"/>
              </a:spcAft>
            </a:pPr>
            <a:r>
              <a:rPr lang="en-US" sz="1800" b="1" i="1" dirty="0">
                <a:effectLst/>
                <a:latin typeface="Arial" panose="020B0604020202020204" pitchFamily="34" charset="0"/>
                <a:ea typeface="Arial" panose="020B0604020202020204" pitchFamily="34" charset="0"/>
              </a:rPr>
              <a:t>Microbial communities.</a:t>
            </a:r>
            <a:r>
              <a:rPr lang="en-US" sz="1800" dirty="0">
                <a:effectLst/>
                <a:latin typeface="Arial" panose="020B0604020202020204" pitchFamily="34" charset="0"/>
                <a:ea typeface="Arial" panose="020B0604020202020204" pitchFamily="34" charset="0"/>
              </a:rPr>
              <a:t> The microbial communities will be measured in subsample of the 0-15 cm deep composites that were devoted to the Haney test. Soil respiration (CO</a:t>
            </a:r>
            <a:r>
              <a:rPr lang="en-US" sz="1800" baseline="-25000" dirty="0">
                <a:effectLst/>
                <a:latin typeface="Arial" panose="020B0604020202020204" pitchFamily="34" charset="0"/>
                <a:ea typeface="Arial" panose="020B0604020202020204" pitchFamily="34" charset="0"/>
              </a:rPr>
              <a:t>2</a:t>
            </a:r>
            <a:r>
              <a:rPr lang="en-US" sz="1800" dirty="0">
                <a:effectLst/>
                <a:latin typeface="Arial" panose="020B0604020202020204" pitchFamily="34" charset="0"/>
                <a:ea typeface="Arial" panose="020B0604020202020204" pitchFamily="34" charset="0"/>
              </a:rPr>
              <a:t> produced) is one of the outputs of the Haney test. Phospholipid fatty acid (PLFA) profiles are generated for the microbial community in each sample. Similarly, the 16S and ITS2 genes from the eDNA in each sample are amplified using bacterial and fungal specific primer sets to determine the relative abundances of a wide breadth of microbial species. To interpret these hyper-diverse communities, indices will be generated to interpret the diversity and function of the microbial community in each sample.</a:t>
            </a:r>
          </a:p>
          <a:p>
            <a:pPr marL="0" marR="814070">
              <a:spcBef>
                <a:spcPts val="955"/>
              </a:spcBef>
              <a:spcAft>
                <a:spcPts val="0"/>
              </a:spcAft>
            </a:pPr>
            <a:r>
              <a:rPr lang="en-US" sz="1800" b="1" i="1" dirty="0">
                <a:effectLst/>
                <a:latin typeface="Arial" panose="020B0604020202020204" pitchFamily="34" charset="0"/>
                <a:ea typeface="Arial" panose="020B0604020202020204" pitchFamily="34" charset="0"/>
              </a:rPr>
              <a:t>Plants.</a:t>
            </a:r>
            <a:r>
              <a:rPr lang="en-US" sz="1800" dirty="0">
                <a:effectLst/>
                <a:latin typeface="Arial" panose="020B0604020202020204" pitchFamily="34" charset="0"/>
                <a:ea typeface="Arial" panose="020B0604020202020204" pitchFamily="34" charset="0"/>
              </a:rPr>
              <a:t> Plant biomass is evaluated using the novel drop plate meter approach (Robertson et al. 2023 </a:t>
            </a:r>
            <a:r>
              <a:rPr lang="en-US" sz="1800" dirty="0" err="1">
                <a:effectLst/>
                <a:latin typeface="Arial" panose="020B0604020202020204" pitchFamily="34" charset="0"/>
                <a:ea typeface="Arial" panose="020B0604020202020204" pitchFamily="34" charset="0"/>
              </a:rPr>
              <a:t>PeerJ</a:t>
            </a:r>
            <a:r>
              <a:rPr lang="en-US" sz="1800" dirty="0">
                <a:effectLst/>
                <a:latin typeface="Arial" panose="020B0604020202020204" pitchFamily="34" charset="0"/>
                <a:ea typeface="Arial" panose="020B0604020202020204" pitchFamily="34" charset="0"/>
              </a:rPr>
              <a:t> 11: e15740) at 25 locations per </a:t>
            </a:r>
            <a:r>
              <a:rPr lang="en-US" sz="1800" dirty="0" err="1">
                <a:effectLst/>
                <a:latin typeface="Arial" panose="020B0604020202020204" pitchFamily="34" charset="0"/>
                <a:ea typeface="Arial" panose="020B0604020202020204" pitchFamily="34" charset="0"/>
              </a:rPr>
              <a:t>transec</a:t>
            </a:r>
            <a:r>
              <a:rPr lang="en-US" sz="1800" dirty="0">
                <a:effectLst/>
                <a:latin typeface="Arial" panose="020B0604020202020204" pitchFamily="34" charset="0"/>
                <a:ea typeface="Arial" panose="020B0604020202020204" pitchFamily="34" charset="0"/>
              </a:rPr>
              <a:t>), which is calibrated against plant clippings in a 0.13 m</a:t>
            </a:r>
            <a:r>
              <a:rPr lang="en-US" sz="1800" baseline="30000" dirty="0">
                <a:effectLst/>
                <a:latin typeface="Arial" panose="020B0604020202020204" pitchFamily="34" charset="0"/>
                <a:ea typeface="Arial" panose="020B0604020202020204" pitchFamily="34" charset="0"/>
              </a:rPr>
              <a:t>2</a:t>
            </a:r>
            <a:r>
              <a:rPr lang="en-US" sz="1800" dirty="0">
                <a:effectLst/>
                <a:latin typeface="Arial" panose="020B0604020202020204" pitchFamily="34" charset="0"/>
                <a:ea typeface="Arial" panose="020B0604020202020204" pitchFamily="34" charset="0"/>
              </a:rPr>
              <a:t> quadrat. The number of plant species in a 0.13 m</a:t>
            </a:r>
            <a:r>
              <a:rPr lang="en-US" sz="1800" baseline="30000" dirty="0">
                <a:effectLst/>
                <a:latin typeface="Arial" panose="020B0604020202020204" pitchFamily="34" charset="0"/>
                <a:ea typeface="Arial" panose="020B0604020202020204" pitchFamily="34" charset="0"/>
              </a:rPr>
              <a:t>2</a:t>
            </a:r>
            <a:r>
              <a:rPr lang="en-US" sz="1800" dirty="0">
                <a:effectLst/>
                <a:latin typeface="Arial" panose="020B0604020202020204" pitchFamily="34" charset="0"/>
                <a:ea typeface="Arial" panose="020B0604020202020204" pitchFamily="34" charset="0"/>
              </a:rPr>
              <a:t> quadrat will be recorded at three places per transect. Green cover and total ground cover are recorded in the same quadrats. </a:t>
            </a:r>
            <a:r>
              <a:rPr lang="en-US" sz="1800" dirty="0" err="1">
                <a:effectLst/>
                <a:latin typeface="Arial" panose="020B0604020202020204" pitchFamily="34" charset="0"/>
                <a:ea typeface="Arial" panose="020B0604020202020204" pitchFamily="34" charset="0"/>
              </a:rPr>
              <a:t>Canapeo</a:t>
            </a:r>
            <a:r>
              <a:rPr lang="en-US" sz="1800" dirty="0">
                <a:effectLst/>
                <a:latin typeface="Arial" panose="020B0604020202020204" pitchFamily="34" charset="0"/>
                <a:ea typeface="Arial" panose="020B0604020202020204" pitchFamily="34" charset="0"/>
              </a:rPr>
              <a:t> will be used to quantify the percent green cover in an image of the quadrat. Total cover (including living and dead biological material) is visually assessed by at least two observers per sample. </a:t>
            </a:r>
          </a:p>
          <a:p>
            <a:pPr marL="0" marR="814070">
              <a:spcBef>
                <a:spcPts val="955"/>
              </a:spcBef>
              <a:spcAft>
                <a:spcPts val="0"/>
              </a:spcAft>
            </a:pPr>
            <a:r>
              <a:rPr lang="en-US" sz="1800" b="1" i="1" dirty="0">
                <a:effectLst/>
                <a:latin typeface="Arial" panose="020B0604020202020204" pitchFamily="34" charset="0"/>
                <a:ea typeface="Arial" panose="020B0604020202020204" pitchFamily="34" charset="0"/>
              </a:rPr>
              <a:t>Invertebrates</a:t>
            </a:r>
            <a:r>
              <a:rPr lang="en-US" sz="1800" b="1" dirty="0">
                <a:effectLst/>
                <a:latin typeface="Arial" panose="020B0604020202020204" pitchFamily="34" charset="0"/>
                <a:ea typeface="Arial" panose="020B0604020202020204" pitchFamily="34" charset="0"/>
              </a:rPr>
              <a:t>.</a:t>
            </a:r>
            <a:r>
              <a:rPr lang="en-US" sz="1800" dirty="0">
                <a:effectLst/>
                <a:latin typeface="Arial" panose="020B0604020202020204" pitchFamily="34" charset="0"/>
                <a:ea typeface="Arial" panose="020B0604020202020204" pitchFamily="34" charset="0"/>
              </a:rPr>
              <a:t> Invertebrate samples will be collected from the foliage and on the soil surface at a single location on each transect. Sweep samples (n = 50 per transect) will be collected from the foliage. A metal quadrat is randomly placed on each quadrat, the vegetation is clipped, and the number of invertebrates found on the soil surface in 15 min are collected using a mouth-aspirator. Invertebrates are placed in ethanol, cleaned and sorted, and a photograph of each specimen will be digitized. We developed an artificial intelligence program to identify invertebrates using image recognition (</a:t>
            </a:r>
            <a:r>
              <a:rPr lang="en-US" sz="1800" dirty="0" err="1">
                <a:effectLst/>
                <a:latin typeface="Arial" panose="020B0604020202020204" pitchFamily="34" charset="0"/>
                <a:ea typeface="Arial" panose="020B0604020202020204" pitchFamily="34" charset="0"/>
              </a:rPr>
              <a:t>BugBox</a:t>
            </a:r>
            <a:r>
              <a:rPr lang="en-US" sz="1800" dirty="0">
                <a:effectLst/>
                <a:latin typeface="Arial" panose="020B0604020202020204" pitchFamily="34" charset="0"/>
                <a:ea typeface="Arial" panose="020B0604020202020204" pitchFamily="34" charset="0"/>
              </a:rPr>
              <a:t>), and are currently training software against the nation’s invertebrates.</a:t>
            </a:r>
          </a:p>
          <a:p>
            <a:pPr marL="0" marR="814070">
              <a:spcBef>
                <a:spcPts val="955"/>
              </a:spcBef>
              <a:spcAft>
                <a:spcPts val="0"/>
              </a:spcAft>
            </a:pPr>
            <a:r>
              <a:rPr lang="en-US" sz="1800" b="1" i="1" dirty="0">
                <a:effectLst/>
                <a:latin typeface="Arial" panose="020B0604020202020204" pitchFamily="34" charset="0"/>
                <a:ea typeface="Arial" panose="020B0604020202020204" pitchFamily="34" charset="0"/>
              </a:rPr>
              <a:t>Birds.</a:t>
            </a:r>
            <a:r>
              <a:rPr lang="en-US" sz="1800" dirty="0">
                <a:effectLst/>
                <a:latin typeface="Arial" panose="020B0604020202020204" pitchFamily="34" charset="0"/>
                <a:ea typeface="Arial" panose="020B0604020202020204" pitchFamily="34" charset="0"/>
              </a:rPr>
              <a:t> The bird community will be assessed once per field. Trained ornithological staff will be deployed to each field, and will walk an approximately 1.61 km path surrounding each field. The number of birds heard and seen per field will be recorded, and the community structure will be determined. A concern is that our “snapshot” results in a skewed perception of the bird community, but relative differences among the different management systems may remain constant over the phenological stages of the bird community. Our priority was to evaluate this hypothesis in almonds and rangelands by taking multiple observations per site in two systems over 2022. We also are developing audio sensors for measuring the birdsong (and ambient biological sound) at each location. </a:t>
            </a:r>
          </a:p>
          <a:p>
            <a:pPr marL="0" marR="814070">
              <a:spcBef>
                <a:spcPts val="955"/>
              </a:spcBef>
              <a:spcAft>
                <a:spcPts val="0"/>
              </a:spcAft>
            </a:pPr>
            <a:r>
              <a:rPr lang="en-US" sz="1800" b="1" i="1" dirty="0">
                <a:effectLst/>
                <a:latin typeface="Arial" panose="020B0604020202020204" pitchFamily="34" charset="0"/>
                <a:ea typeface="Arial" panose="020B0604020202020204" pitchFamily="34" charset="0"/>
              </a:rPr>
              <a:t>Yields and forage production. </a:t>
            </a:r>
            <a:r>
              <a:rPr lang="en-US" sz="1800" dirty="0">
                <a:effectLst/>
                <a:latin typeface="Arial" panose="020B0604020202020204" pitchFamily="34" charset="0"/>
                <a:ea typeface="Arial" panose="020B0604020202020204" pitchFamily="34" charset="0"/>
              </a:rPr>
              <a:t>Yield and forage samples will be collected from each transect. Forage samples from rangelands and hay fields will be collected during our field sampling in a single 0.13 m</a:t>
            </a:r>
            <a:r>
              <a:rPr lang="en-US" sz="1800" baseline="30000" dirty="0">
                <a:effectLst/>
                <a:latin typeface="Arial" panose="020B0604020202020204" pitchFamily="34" charset="0"/>
                <a:ea typeface="Arial" panose="020B0604020202020204" pitchFamily="34" charset="0"/>
              </a:rPr>
              <a:t>2</a:t>
            </a:r>
            <a:r>
              <a:rPr lang="en-US" sz="1800" dirty="0">
                <a:effectLst/>
                <a:latin typeface="Arial" panose="020B0604020202020204" pitchFamily="34" charset="0"/>
                <a:ea typeface="Arial" panose="020B0604020202020204" pitchFamily="34" charset="0"/>
              </a:rPr>
              <a:t> quadrat; all vegetation was clipped at the soil surface, and air dried to constant weight. Grain and nut samples were collected from each transect by producers, collaborators, or our scientific staff, dried to constant weight, and analyzed. Fresh fruit samples will be collected, frozen at -20 C, and then lyophilized. Lyophilized samples will be subjected to analysis. In each yield and forage sample, a minimum of 14 micronutrients will be quantified; total carbon and C:N ratio will be calculated for the grain analysis.</a:t>
            </a:r>
          </a:p>
          <a:p>
            <a:pPr marL="0" marR="814070">
              <a:spcBef>
                <a:spcPts val="955"/>
              </a:spcBef>
              <a:spcAft>
                <a:spcPts val="0"/>
              </a:spcAft>
            </a:pPr>
            <a:r>
              <a:rPr lang="en-US" sz="1800" b="1" i="1" dirty="0">
                <a:effectLst/>
                <a:latin typeface="Arial" panose="020B0604020202020204" pitchFamily="34" charset="0"/>
                <a:ea typeface="Arial" panose="020B0604020202020204" pitchFamily="34" charset="0"/>
              </a:rPr>
              <a:t>Economics and management.</a:t>
            </a:r>
            <a:r>
              <a:rPr lang="en-US" sz="1800" dirty="0">
                <a:effectLst/>
                <a:latin typeface="Arial" panose="020B0604020202020204" pitchFamily="34" charset="0"/>
                <a:ea typeface="Arial" panose="020B0604020202020204" pitchFamily="34" charset="0"/>
              </a:rPr>
              <a:t> A grower survey will be administered to each producer (we received a 76% response rate from growers in 2022, but not all surveys were complete). In this survey, we ask about specific management practices (e.g., tillage, agrichemical use, cover crops, grazing </a:t>
            </a:r>
            <a:r>
              <a:rPr lang="en-US" sz="1800" dirty="0" err="1">
                <a:effectLst/>
                <a:latin typeface="Arial" panose="020B0604020202020204" pitchFamily="34" charset="0"/>
                <a:ea typeface="Arial" panose="020B0604020202020204" pitchFamily="34" charset="0"/>
              </a:rPr>
              <a:t>etc</a:t>
            </a:r>
            <a:r>
              <a:rPr lang="en-US" sz="1800" dirty="0">
                <a:effectLst/>
                <a:latin typeface="Arial" panose="020B0604020202020204" pitchFamily="34" charset="0"/>
                <a:ea typeface="Arial" panose="020B0604020202020204" pitchFamily="34" charset="0"/>
              </a:rPr>
              <a:t>), herd management practices, water use, labor, cost, yield, and gross revenue. Based on regional prices of yields and input costs, we produce an estimated gross and net profits per acre. We also analyze the grower-reported gross profit and expenses on a per acre basis. Fossil fuel, pesticides/agrichemicals, and water data will be analyzed more intensively later.</a:t>
            </a:r>
          </a:p>
          <a:p>
            <a:endParaRPr lang="en-US" dirty="0"/>
          </a:p>
        </p:txBody>
      </p:sp>
      <p:sp>
        <p:nvSpPr>
          <p:cNvPr id="4" name="Header Placeholder 3"/>
          <p:cNvSpPr>
            <a:spLocks noGrp="1"/>
          </p:cNvSpPr>
          <p:nvPr>
            <p:ph type="hdr" sz="quarter"/>
          </p:nvPr>
        </p:nvSpPr>
        <p:spPr/>
        <p:txBody>
          <a:bodyPr/>
          <a:lstStyle/>
          <a:p>
            <a:pPr>
              <a:defRPr/>
            </a:pPr>
            <a:r>
              <a:rPr lang="en-US"/>
              <a:t>Keller: Stats for Mgmt&amp;Econ, 7th Ed.</a:t>
            </a:r>
          </a:p>
        </p:txBody>
      </p:sp>
      <p:sp>
        <p:nvSpPr>
          <p:cNvPr id="5" name="Date Placeholder 4"/>
          <p:cNvSpPr>
            <a:spLocks noGrp="1"/>
          </p:cNvSpPr>
          <p:nvPr>
            <p:ph type="dt" idx="1"/>
          </p:nvPr>
        </p:nvSpPr>
        <p:spPr/>
        <p:txBody>
          <a:bodyPr/>
          <a:lstStyle/>
          <a:p>
            <a:pPr>
              <a:defRPr/>
            </a:pPr>
            <a:fld id="{98E4F65A-3529-4822-BC5C-29CA234E824E}" type="datetime4">
              <a:rPr lang="en-US" smtClean="0"/>
              <a:pPr>
                <a:defRPr/>
              </a:pPr>
              <a:t>January 27, 2025</a:t>
            </a:fld>
            <a:endParaRPr lang="en-US"/>
          </a:p>
        </p:txBody>
      </p:sp>
      <p:sp>
        <p:nvSpPr>
          <p:cNvPr id="6" name="Slide Number Placeholder 5"/>
          <p:cNvSpPr>
            <a:spLocks noGrp="1"/>
          </p:cNvSpPr>
          <p:nvPr>
            <p:ph type="sldNum" sz="quarter" idx="5"/>
          </p:nvPr>
        </p:nvSpPr>
        <p:spPr/>
        <p:txBody>
          <a:bodyPr/>
          <a:lstStyle/>
          <a:p>
            <a:pPr>
              <a:defRPr/>
            </a:pPr>
            <a:fld id="{28629948-6769-43EF-8D58-7A6B7EF97E1B}" type="slidenum">
              <a:rPr lang="en-US" smtClean="0"/>
              <a:pPr>
                <a:defRPr/>
              </a:pPr>
              <a:t>6</a:t>
            </a:fld>
            <a:endParaRPr lang="en-US"/>
          </a:p>
        </p:txBody>
      </p:sp>
    </p:spTree>
    <p:extLst>
      <p:ext uri="{BB962C8B-B14F-4D97-AF65-F5344CB8AC3E}">
        <p14:creationId xmlns:p14="http://schemas.microsoft.com/office/powerpoint/2010/main" val="8097220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Healthy soils-pulling/storing massive amounts of carbon- increased water infiltration- drought proofing – changing the small water cycle-</a:t>
            </a:r>
          </a:p>
        </p:txBody>
      </p:sp>
      <p:sp>
        <p:nvSpPr>
          <p:cNvPr id="4" name="Header Placeholder 3"/>
          <p:cNvSpPr>
            <a:spLocks noGrp="1"/>
          </p:cNvSpPr>
          <p:nvPr>
            <p:ph type="hdr" sz="quarter"/>
          </p:nvPr>
        </p:nvSpPr>
        <p:spPr/>
        <p:txBody>
          <a:bodyPr/>
          <a:lstStyle/>
          <a:p>
            <a:pPr>
              <a:defRPr/>
            </a:pPr>
            <a:r>
              <a:rPr lang="en-US"/>
              <a:t>Keller: Stats for Mgmt&amp;Econ, 7th Ed.</a:t>
            </a:r>
          </a:p>
        </p:txBody>
      </p:sp>
      <p:sp>
        <p:nvSpPr>
          <p:cNvPr id="5" name="Date Placeholder 4"/>
          <p:cNvSpPr>
            <a:spLocks noGrp="1"/>
          </p:cNvSpPr>
          <p:nvPr>
            <p:ph type="dt" idx="1"/>
          </p:nvPr>
        </p:nvSpPr>
        <p:spPr/>
        <p:txBody>
          <a:bodyPr/>
          <a:lstStyle/>
          <a:p>
            <a:pPr>
              <a:defRPr/>
            </a:pPr>
            <a:fld id="{98E4F65A-3529-4822-BC5C-29CA234E824E}" type="datetime4">
              <a:rPr lang="en-US" smtClean="0"/>
              <a:pPr>
                <a:defRPr/>
              </a:pPr>
              <a:t>January 27, 2025</a:t>
            </a:fld>
            <a:endParaRPr lang="en-US"/>
          </a:p>
        </p:txBody>
      </p:sp>
      <p:sp>
        <p:nvSpPr>
          <p:cNvPr id="6" name="Slide Number Placeholder 5"/>
          <p:cNvSpPr>
            <a:spLocks noGrp="1"/>
          </p:cNvSpPr>
          <p:nvPr>
            <p:ph type="sldNum" sz="quarter" idx="5"/>
          </p:nvPr>
        </p:nvSpPr>
        <p:spPr/>
        <p:txBody>
          <a:bodyPr/>
          <a:lstStyle/>
          <a:p>
            <a:pPr>
              <a:defRPr/>
            </a:pPr>
            <a:fld id="{28629948-6769-43EF-8D58-7A6B7EF97E1B}" type="slidenum">
              <a:rPr lang="en-US" smtClean="0"/>
              <a:pPr>
                <a:defRPr/>
              </a:pPr>
              <a:t>7</a:t>
            </a:fld>
            <a:endParaRPr lang="en-US"/>
          </a:p>
        </p:txBody>
      </p:sp>
    </p:spTree>
    <p:extLst>
      <p:ext uri="{BB962C8B-B14F-4D97-AF65-F5344CB8AC3E}">
        <p14:creationId xmlns:p14="http://schemas.microsoft.com/office/powerpoint/2010/main" val="38241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SLIDE</a:t>
            </a:r>
          </a:p>
        </p:txBody>
      </p:sp>
      <p:sp>
        <p:nvSpPr>
          <p:cNvPr id="4" name="Slide Number Placeholder 3"/>
          <p:cNvSpPr>
            <a:spLocks noGrp="1"/>
          </p:cNvSpPr>
          <p:nvPr>
            <p:ph type="sldNum" sz="quarter" idx="5"/>
          </p:nvPr>
        </p:nvSpPr>
        <p:spPr/>
        <p:txBody>
          <a:bodyPr/>
          <a:lstStyle/>
          <a:p>
            <a:fld id="{DD8B4ECC-53E9-476B-B26F-0F3479F67754}" type="slidenum">
              <a:rPr lang="en-US" smtClean="0"/>
              <a:t>8</a:t>
            </a:fld>
            <a:endParaRPr lang="en-US"/>
          </a:p>
        </p:txBody>
      </p:sp>
    </p:spTree>
    <p:extLst>
      <p:ext uri="{BB962C8B-B14F-4D97-AF65-F5344CB8AC3E}">
        <p14:creationId xmlns:p14="http://schemas.microsoft.com/office/powerpoint/2010/main" val="16523807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4" descr="nps_ppt_master"/>
          <p:cNvPicPr>
            <a:picLocks noChangeAspect="1" noChangeArrowheads="1"/>
          </p:cNvPicPr>
          <p:nvPr/>
        </p:nvPicPr>
        <p:blipFill>
          <a:blip r:embed="rId2" cstate="print"/>
          <a:srcRect/>
          <a:stretch>
            <a:fillRect/>
          </a:stretch>
        </p:blipFill>
        <p:spPr bwMode="auto">
          <a:xfrm>
            <a:off x="2118" y="0"/>
            <a:ext cx="12187767" cy="6859588"/>
          </a:xfrm>
          <a:prstGeom prst="rect">
            <a:avLst/>
          </a:prstGeom>
          <a:noFill/>
          <a:ln w="9525">
            <a:noFill/>
            <a:miter lim="800000"/>
            <a:headEnd/>
            <a:tailEnd/>
          </a:ln>
        </p:spPr>
      </p:pic>
      <p:sp>
        <p:nvSpPr>
          <p:cNvPr id="1038339" name="Rectangle 3"/>
          <p:cNvSpPr>
            <a:spLocks noGrp="1" noChangeArrowheads="1"/>
          </p:cNvSpPr>
          <p:nvPr>
            <p:ph type="ctrTitle"/>
          </p:nvPr>
        </p:nvSpPr>
        <p:spPr>
          <a:xfrm>
            <a:off x="1320800" y="2667000"/>
            <a:ext cx="10160000" cy="1143000"/>
          </a:xfrm>
        </p:spPr>
        <p:txBody>
          <a:bodyPr/>
          <a:lstStyle>
            <a:lvl1pPr algn="ctr">
              <a:defRPr sz="3600"/>
            </a:lvl1pPr>
          </a:lstStyle>
          <a:p>
            <a:r>
              <a:rPr lang="en-US"/>
              <a:t>Click to edit Master title style</a:t>
            </a:r>
          </a:p>
        </p:txBody>
      </p:sp>
      <p:sp>
        <p:nvSpPr>
          <p:cNvPr id="1038340" name="Rectangle 4"/>
          <p:cNvSpPr>
            <a:spLocks noGrp="1" noChangeArrowheads="1"/>
          </p:cNvSpPr>
          <p:nvPr>
            <p:ph type="subTitle" idx="1"/>
          </p:nvPr>
        </p:nvSpPr>
        <p:spPr>
          <a:xfrm>
            <a:off x="2133600" y="4114800"/>
            <a:ext cx="8534400" cy="1752600"/>
          </a:xfrm>
        </p:spPr>
        <p:txBody>
          <a:bodyPr/>
          <a:lstStyle>
            <a:lvl1pPr marL="0" indent="0" algn="ctr">
              <a:buFontTx/>
              <a:buNone/>
              <a:defRPr sz="2800">
                <a:solidFill>
                  <a:schemeClr val="bg1"/>
                </a:solidFill>
              </a:defRPr>
            </a:lvl1pPr>
          </a:lstStyle>
          <a:p>
            <a:r>
              <a:rPr lang="en-US"/>
              <a:t>Click to edit Master subtitle style</a:t>
            </a:r>
          </a:p>
        </p:txBody>
      </p:sp>
    </p:spTree>
    <p:extLst>
      <p:ext uri="{BB962C8B-B14F-4D97-AF65-F5344CB8AC3E}">
        <p14:creationId xmlns:p14="http://schemas.microsoft.com/office/powerpoint/2010/main" val="2275397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09600" y="6245225"/>
            <a:ext cx="2844800" cy="476250"/>
          </a:xfrm>
          <a:prstGeom prst="rect">
            <a:avLst/>
          </a:prstGeom>
        </p:spPr>
        <p:txBody>
          <a:bodyPr/>
          <a:lstStyle>
            <a:lvl1pPr>
              <a:defRPr/>
            </a:lvl1pPr>
          </a:lstStyle>
          <a:p>
            <a:pPr>
              <a:defRPr/>
            </a:pPr>
            <a:fld id="{CF5792D2-F63C-4BCA-8912-0FFDFAAC8BBE}" type="datetime9">
              <a:rPr lang="en-US"/>
              <a:pPr>
                <a:defRPr/>
              </a:pPr>
              <a:t>1/27/25 10:53:45 AM</a:t>
            </a:fld>
            <a:endParaRPr lang="en-US"/>
          </a:p>
        </p:txBody>
      </p:sp>
      <p:sp>
        <p:nvSpPr>
          <p:cNvPr id="5" name="Date Placeholder 4"/>
          <p:cNvSpPr>
            <a:spLocks noGrp="1" noChangeArrowheads="1"/>
          </p:cNvSpPr>
          <p:nvPr>
            <p:ph type="dt" sz="half" idx="11"/>
          </p:nvPr>
        </p:nvSpPr>
        <p:spPr>
          <a:xfrm>
            <a:off x="609600" y="6245225"/>
            <a:ext cx="2844800" cy="476250"/>
          </a:xfrm>
          <a:prstGeom prst="rect">
            <a:avLst/>
          </a:prstGeom>
        </p:spPr>
        <p:txBody>
          <a:bodyPr/>
          <a:lstStyle>
            <a:lvl1pPr>
              <a:defRPr/>
            </a:lvl1pPr>
          </a:lstStyle>
          <a:p>
            <a:pPr>
              <a:defRPr/>
            </a:pPr>
            <a:fld id="{B5D323DB-59BF-4073-A507-A7C350AF3823}" type="datetime9">
              <a:rPr lang="en-US"/>
              <a:pPr>
                <a:defRPr/>
              </a:pPr>
              <a:t>1/27/25 10:53:45 AM</a:t>
            </a:fld>
            <a:endParaRPr lang="en-US"/>
          </a:p>
        </p:txBody>
      </p:sp>
      <p:sp>
        <p:nvSpPr>
          <p:cNvPr id="6" name="Footer Placeholder 5"/>
          <p:cNvSpPr>
            <a:spLocks noGrp="1" noChangeArrowheads="1"/>
          </p:cNvSpPr>
          <p:nvPr>
            <p:ph type="ftr" sz="quarter" idx="12"/>
          </p:nvPr>
        </p:nvSpPr>
        <p:spPr>
          <a:xfrm>
            <a:off x="4470400" y="6305550"/>
            <a:ext cx="3860800" cy="47625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3"/>
          </p:nvPr>
        </p:nvSpPr>
        <p:spPr>
          <a:xfrm>
            <a:off x="8737600" y="6245225"/>
            <a:ext cx="2844800" cy="476250"/>
          </a:xfrm>
          <a:prstGeom prst="rect">
            <a:avLst/>
          </a:prstGeom>
        </p:spPr>
        <p:txBody>
          <a:bodyPr/>
          <a:lstStyle>
            <a:lvl1pPr>
              <a:defRPr/>
            </a:lvl1pPr>
          </a:lstStyle>
          <a:p>
            <a:pPr>
              <a:defRPr/>
            </a:pPr>
            <a:fld id="{A4BEC967-947C-4A2B-867B-58C91490CE4B}" type="slidenum">
              <a:rPr lang="en-US"/>
              <a:pPr>
                <a:defRPr/>
              </a:pPr>
              <a:t>‹#›</a:t>
            </a:fld>
            <a:endParaRPr lang="en-US"/>
          </a:p>
        </p:txBody>
      </p:sp>
    </p:spTree>
    <p:extLst>
      <p:ext uri="{BB962C8B-B14F-4D97-AF65-F5344CB8AC3E}">
        <p14:creationId xmlns:p14="http://schemas.microsoft.com/office/powerpoint/2010/main" val="1442793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1"/>
            <a:ext cx="2794000" cy="58213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
            <a:ext cx="8178800" cy="58213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09600" y="6245225"/>
            <a:ext cx="2844800" cy="476250"/>
          </a:xfrm>
          <a:prstGeom prst="rect">
            <a:avLst/>
          </a:prstGeom>
        </p:spPr>
        <p:txBody>
          <a:bodyPr/>
          <a:lstStyle>
            <a:lvl1pPr>
              <a:defRPr/>
            </a:lvl1pPr>
          </a:lstStyle>
          <a:p>
            <a:pPr>
              <a:defRPr/>
            </a:pPr>
            <a:fld id="{CF62495E-2853-4A2A-943F-6EA57F890326}" type="datetime9">
              <a:rPr lang="en-US"/>
              <a:pPr>
                <a:defRPr/>
              </a:pPr>
              <a:t>1/27/25 10:53:45 AM</a:t>
            </a:fld>
            <a:endParaRPr lang="en-US"/>
          </a:p>
        </p:txBody>
      </p:sp>
      <p:sp>
        <p:nvSpPr>
          <p:cNvPr id="5" name="Date Placeholder 4"/>
          <p:cNvSpPr>
            <a:spLocks noGrp="1" noChangeArrowheads="1"/>
          </p:cNvSpPr>
          <p:nvPr>
            <p:ph type="dt" sz="half" idx="11"/>
          </p:nvPr>
        </p:nvSpPr>
        <p:spPr>
          <a:xfrm>
            <a:off x="609600" y="6245225"/>
            <a:ext cx="2844800" cy="476250"/>
          </a:xfrm>
          <a:prstGeom prst="rect">
            <a:avLst/>
          </a:prstGeom>
        </p:spPr>
        <p:txBody>
          <a:bodyPr/>
          <a:lstStyle>
            <a:lvl1pPr>
              <a:defRPr/>
            </a:lvl1pPr>
          </a:lstStyle>
          <a:p>
            <a:pPr>
              <a:defRPr/>
            </a:pPr>
            <a:fld id="{925263D0-C5D4-4D7B-979A-BE25BEE7AF9E}" type="datetime9">
              <a:rPr lang="en-US"/>
              <a:pPr>
                <a:defRPr/>
              </a:pPr>
              <a:t>1/27/25 10:53:45 AM</a:t>
            </a:fld>
            <a:endParaRPr lang="en-US"/>
          </a:p>
        </p:txBody>
      </p:sp>
      <p:sp>
        <p:nvSpPr>
          <p:cNvPr id="6" name="Footer Placeholder 5"/>
          <p:cNvSpPr>
            <a:spLocks noGrp="1" noChangeArrowheads="1"/>
          </p:cNvSpPr>
          <p:nvPr>
            <p:ph type="ftr" sz="quarter" idx="12"/>
          </p:nvPr>
        </p:nvSpPr>
        <p:spPr>
          <a:xfrm>
            <a:off x="4470400" y="6305550"/>
            <a:ext cx="3860800" cy="47625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3"/>
          </p:nvPr>
        </p:nvSpPr>
        <p:spPr>
          <a:xfrm>
            <a:off x="8737600" y="6245225"/>
            <a:ext cx="2844800" cy="476250"/>
          </a:xfrm>
          <a:prstGeom prst="rect">
            <a:avLst/>
          </a:prstGeom>
        </p:spPr>
        <p:txBody>
          <a:bodyPr/>
          <a:lstStyle>
            <a:lvl1pPr>
              <a:defRPr/>
            </a:lvl1pPr>
          </a:lstStyle>
          <a:p>
            <a:pPr>
              <a:defRPr/>
            </a:pPr>
            <a:fld id="{F005DFA0-10EF-4AE1-857F-22C6529355EF}" type="slidenum">
              <a:rPr lang="en-US"/>
              <a:pPr>
                <a:defRPr/>
              </a:pPr>
              <a:t>‹#›</a:t>
            </a:fld>
            <a:endParaRPr lang="en-US"/>
          </a:p>
        </p:txBody>
      </p:sp>
    </p:spTree>
    <p:extLst>
      <p:ext uri="{BB962C8B-B14F-4D97-AF65-F5344CB8AC3E}">
        <p14:creationId xmlns:p14="http://schemas.microsoft.com/office/powerpoint/2010/main" val="3459440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09600" y="6245225"/>
            <a:ext cx="2844800" cy="476250"/>
          </a:xfrm>
          <a:prstGeom prst="rect">
            <a:avLst/>
          </a:prstGeom>
        </p:spPr>
        <p:txBody>
          <a:bodyPr/>
          <a:lstStyle>
            <a:lvl1pPr>
              <a:defRPr/>
            </a:lvl1pPr>
          </a:lstStyle>
          <a:p>
            <a:pPr>
              <a:defRPr/>
            </a:pPr>
            <a:fld id="{40542D7D-F742-45A5-BA48-7E6A52E55980}" type="datetime9">
              <a:rPr lang="en-US"/>
              <a:pPr>
                <a:defRPr/>
              </a:pPr>
              <a:t>1/27/25 10:53:45 AM</a:t>
            </a:fld>
            <a:endParaRPr lang="en-US"/>
          </a:p>
        </p:txBody>
      </p:sp>
      <p:sp>
        <p:nvSpPr>
          <p:cNvPr id="5" name="Date Placeholder 4"/>
          <p:cNvSpPr>
            <a:spLocks noGrp="1" noChangeArrowheads="1"/>
          </p:cNvSpPr>
          <p:nvPr>
            <p:ph type="dt" sz="half" idx="11"/>
          </p:nvPr>
        </p:nvSpPr>
        <p:spPr>
          <a:xfrm>
            <a:off x="609600" y="6245225"/>
            <a:ext cx="2844800" cy="476250"/>
          </a:xfrm>
          <a:prstGeom prst="rect">
            <a:avLst/>
          </a:prstGeom>
        </p:spPr>
        <p:txBody>
          <a:bodyPr/>
          <a:lstStyle>
            <a:lvl1pPr>
              <a:defRPr/>
            </a:lvl1pPr>
          </a:lstStyle>
          <a:p>
            <a:pPr>
              <a:defRPr/>
            </a:pPr>
            <a:fld id="{9087F382-83F3-4754-89D2-972BE55C5F08}" type="datetime9">
              <a:rPr lang="en-US"/>
              <a:pPr>
                <a:defRPr/>
              </a:pPr>
              <a:t>1/27/25 10:53:45 AM</a:t>
            </a:fld>
            <a:endParaRPr lang="en-US"/>
          </a:p>
        </p:txBody>
      </p:sp>
      <p:sp>
        <p:nvSpPr>
          <p:cNvPr id="6" name="Footer Placeholder 5"/>
          <p:cNvSpPr>
            <a:spLocks noGrp="1" noChangeArrowheads="1"/>
          </p:cNvSpPr>
          <p:nvPr>
            <p:ph type="ftr" sz="quarter" idx="12"/>
          </p:nvPr>
        </p:nvSpPr>
        <p:spPr>
          <a:xfrm>
            <a:off x="4470400" y="6305550"/>
            <a:ext cx="3860800" cy="476250"/>
          </a:xfrm>
          <a:prstGeom prst="rect">
            <a:avLst/>
          </a:prstGeom>
        </p:spPr>
        <p:txBody>
          <a:bodyPr/>
          <a:lstStyle>
            <a:lvl1pPr>
              <a:defRPr/>
            </a:lvl1pPr>
          </a:lstStyle>
          <a:p>
            <a:pPr>
              <a:defRPr/>
            </a:pPr>
            <a:endParaRPr lang="en-US"/>
          </a:p>
        </p:txBody>
      </p:sp>
      <p:sp>
        <p:nvSpPr>
          <p:cNvPr id="8" name="Rectangle 7">
            <a:extLst>
              <a:ext uri="{FF2B5EF4-FFF2-40B4-BE49-F238E27FC236}">
                <a16:creationId xmlns:a16="http://schemas.microsoft.com/office/drawing/2014/main" id="{CF60FF82-3791-8160-6B2F-121D6000A9E8}"/>
              </a:ext>
            </a:extLst>
          </p:cNvPr>
          <p:cNvSpPr/>
          <p:nvPr userDrawn="1"/>
        </p:nvSpPr>
        <p:spPr>
          <a:xfrm>
            <a:off x="5742039" y="6538452"/>
            <a:ext cx="1317523" cy="2433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8329139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09600" y="6245225"/>
            <a:ext cx="2844800" cy="476250"/>
          </a:xfrm>
          <a:prstGeom prst="rect">
            <a:avLst/>
          </a:prstGeom>
        </p:spPr>
        <p:txBody>
          <a:bodyPr/>
          <a:lstStyle>
            <a:lvl1pPr>
              <a:defRPr/>
            </a:lvl1pPr>
          </a:lstStyle>
          <a:p>
            <a:pPr>
              <a:defRPr/>
            </a:pPr>
            <a:fld id="{B657FE4D-09A4-4D3F-9F34-4F8C144F23C8}" type="datetime9">
              <a:rPr lang="en-US"/>
              <a:pPr>
                <a:defRPr/>
              </a:pPr>
              <a:t>1/27/25 10:53:45 AM</a:t>
            </a:fld>
            <a:endParaRPr lang="en-US"/>
          </a:p>
        </p:txBody>
      </p:sp>
      <p:sp>
        <p:nvSpPr>
          <p:cNvPr id="5" name="Date Placeholder 4"/>
          <p:cNvSpPr>
            <a:spLocks noGrp="1" noChangeArrowheads="1"/>
          </p:cNvSpPr>
          <p:nvPr>
            <p:ph type="dt" sz="half" idx="11"/>
          </p:nvPr>
        </p:nvSpPr>
        <p:spPr>
          <a:xfrm>
            <a:off x="609600" y="6245225"/>
            <a:ext cx="2844800" cy="476250"/>
          </a:xfrm>
          <a:prstGeom prst="rect">
            <a:avLst/>
          </a:prstGeom>
        </p:spPr>
        <p:txBody>
          <a:bodyPr/>
          <a:lstStyle>
            <a:lvl1pPr>
              <a:defRPr/>
            </a:lvl1pPr>
          </a:lstStyle>
          <a:p>
            <a:pPr>
              <a:defRPr/>
            </a:pPr>
            <a:fld id="{AD4529AD-9322-47CD-AF6C-A284CF174E2A}" type="datetime9">
              <a:rPr lang="en-US"/>
              <a:pPr>
                <a:defRPr/>
              </a:pPr>
              <a:t>1/27/25 10:53:45 AM</a:t>
            </a:fld>
            <a:endParaRPr lang="en-US"/>
          </a:p>
        </p:txBody>
      </p:sp>
      <p:sp>
        <p:nvSpPr>
          <p:cNvPr id="6" name="Footer Placeholder 5"/>
          <p:cNvSpPr>
            <a:spLocks noGrp="1" noChangeArrowheads="1"/>
          </p:cNvSpPr>
          <p:nvPr>
            <p:ph type="ftr" sz="quarter" idx="12"/>
          </p:nvPr>
        </p:nvSpPr>
        <p:spPr>
          <a:xfrm>
            <a:off x="4470400" y="6305550"/>
            <a:ext cx="3860800" cy="47625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3"/>
          </p:nvPr>
        </p:nvSpPr>
        <p:spPr>
          <a:xfrm>
            <a:off x="8737600" y="6245225"/>
            <a:ext cx="2844800" cy="476250"/>
          </a:xfrm>
          <a:prstGeom prst="rect">
            <a:avLst/>
          </a:prstGeom>
        </p:spPr>
        <p:txBody>
          <a:bodyPr/>
          <a:lstStyle>
            <a:lvl1pPr>
              <a:defRPr/>
            </a:lvl1pPr>
          </a:lstStyle>
          <a:p>
            <a:pPr>
              <a:defRPr/>
            </a:pPr>
            <a:fld id="{E768345A-D21C-4FCC-BB0A-E7E9388A45EE}" type="slidenum">
              <a:rPr lang="en-US"/>
              <a:pPr>
                <a:defRPr/>
              </a:pPr>
              <a:t>‹#›</a:t>
            </a:fld>
            <a:endParaRPr lang="en-US"/>
          </a:p>
        </p:txBody>
      </p:sp>
    </p:spTree>
    <p:extLst>
      <p:ext uri="{BB962C8B-B14F-4D97-AF65-F5344CB8AC3E}">
        <p14:creationId xmlns:p14="http://schemas.microsoft.com/office/powerpoint/2010/main" val="3680572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954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954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09600" y="6245225"/>
            <a:ext cx="2844800" cy="476250"/>
          </a:xfrm>
          <a:prstGeom prst="rect">
            <a:avLst/>
          </a:prstGeom>
        </p:spPr>
        <p:txBody>
          <a:bodyPr/>
          <a:lstStyle>
            <a:lvl1pPr>
              <a:defRPr/>
            </a:lvl1pPr>
          </a:lstStyle>
          <a:p>
            <a:pPr>
              <a:defRPr/>
            </a:pPr>
            <a:fld id="{7984743C-3D03-43C1-B114-2C9EAD0D287F}" type="datetime9">
              <a:rPr lang="en-US"/>
              <a:pPr>
                <a:defRPr/>
              </a:pPr>
              <a:t>1/27/25 10:53:45 AM</a:t>
            </a:fld>
            <a:endParaRPr lang="en-US"/>
          </a:p>
        </p:txBody>
      </p:sp>
      <p:sp>
        <p:nvSpPr>
          <p:cNvPr id="6" name="Rectangle 4"/>
          <p:cNvSpPr>
            <a:spLocks noGrp="1" noChangeArrowheads="1"/>
          </p:cNvSpPr>
          <p:nvPr>
            <p:ph type="dt" sz="half" idx="11"/>
          </p:nvPr>
        </p:nvSpPr>
        <p:spPr>
          <a:xfrm>
            <a:off x="609600" y="6245225"/>
            <a:ext cx="2844800" cy="476250"/>
          </a:xfrm>
          <a:prstGeom prst="rect">
            <a:avLst/>
          </a:prstGeom>
        </p:spPr>
        <p:txBody>
          <a:bodyPr/>
          <a:lstStyle>
            <a:lvl1pPr>
              <a:defRPr/>
            </a:lvl1pPr>
          </a:lstStyle>
          <a:p>
            <a:pPr>
              <a:defRPr/>
            </a:pPr>
            <a:fld id="{735F1D3C-E654-4812-8D75-308E70A2B0A9}" type="datetime9">
              <a:rPr lang="en-US"/>
              <a:pPr>
                <a:defRPr/>
              </a:pPr>
              <a:t>1/27/25 10:53:45 AM</a:t>
            </a:fld>
            <a:endParaRPr lang="en-US"/>
          </a:p>
        </p:txBody>
      </p:sp>
      <p:sp>
        <p:nvSpPr>
          <p:cNvPr id="7" name="Rectangle 5"/>
          <p:cNvSpPr>
            <a:spLocks noGrp="1" noChangeArrowheads="1"/>
          </p:cNvSpPr>
          <p:nvPr>
            <p:ph type="ftr" sz="quarter" idx="12"/>
          </p:nvPr>
        </p:nvSpPr>
        <p:spPr>
          <a:xfrm>
            <a:off x="4470400" y="6305550"/>
            <a:ext cx="3860800" cy="476250"/>
          </a:xfrm>
          <a:prstGeom prst="rect">
            <a:avLst/>
          </a:prstGeom>
        </p:spPr>
        <p:txBody>
          <a:bodyPr/>
          <a:lstStyle>
            <a:lvl1pPr>
              <a:defRPr/>
            </a:lvl1pPr>
          </a:lstStyle>
          <a:p>
            <a:pPr>
              <a:defRPr/>
            </a:pPr>
            <a:endParaRPr lang="en-US"/>
          </a:p>
        </p:txBody>
      </p:sp>
      <p:sp>
        <p:nvSpPr>
          <p:cNvPr id="8" name="Rectangle 6"/>
          <p:cNvSpPr>
            <a:spLocks noGrp="1" noChangeArrowheads="1"/>
          </p:cNvSpPr>
          <p:nvPr>
            <p:ph type="sldNum" sz="quarter" idx="13"/>
          </p:nvPr>
        </p:nvSpPr>
        <p:spPr>
          <a:xfrm>
            <a:off x="8737600" y="6245225"/>
            <a:ext cx="2844800" cy="476250"/>
          </a:xfrm>
          <a:prstGeom prst="rect">
            <a:avLst/>
          </a:prstGeom>
        </p:spPr>
        <p:txBody>
          <a:bodyPr/>
          <a:lstStyle>
            <a:lvl1pPr>
              <a:defRPr/>
            </a:lvl1pPr>
          </a:lstStyle>
          <a:p>
            <a:pPr>
              <a:defRPr/>
            </a:pPr>
            <a:fld id="{3EBCA6A3-2B35-4DB8-9490-A2325E0EAFA4}" type="slidenum">
              <a:rPr lang="en-US"/>
              <a:pPr>
                <a:defRPr/>
              </a:pPr>
              <a:t>‹#›</a:t>
            </a:fld>
            <a:endParaRPr lang="en-US"/>
          </a:p>
        </p:txBody>
      </p:sp>
    </p:spTree>
    <p:extLst>
      <p:ext uri="{BB962C8B-B14F-4D97-AF65-F5344CB8AC3E}">
        <p14:creationId xmlns:p14="http://schemas.microsoft.com/office/powerpoint/2010/main" val="870173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09600" y="6245225"/>
            <a:ext cx="2844800" cy="476250"/>
          </a:xfrm>
          <a:prstGeom prst="rect">
            <a:avLst/>
          </a:prstGeom>
        </p:spPr>
        <p:txBody>
          <a:bodyPr/>
          <a:lstStyle>
            <a:lvl1pPr>
              <a:defRPr/>
            </a:lvl1pPr>
          </a:lstStyle>
          <a:p>
            <a:pPr>
              <a:defRPr/>
            </a:pPr>
            <a:fld id="{5B15F492-BF5A-4FAE-B93F-85C3E891B8C7}" type="datetime9">
              <a:rPr lang="en-US"/>
              <a:pPr>
                <a:defRPr/>
              </a:pPr>
              <a:t>1/27/25 10:53:45 AM</a:t>
            </a:fld>
            <a:endParaRPr lang="en-US"/>
          </a:p>
        </p:txBody>
      </p:sp>
      <p:sp>
        <p:nvSpPr>
          <p:cNvPr id="8" name="Rectangle 4"/>
          <p:cNvSpPr>
            <a:spLocks noGrp="1" noChangeArrowheads="1"/>
          </p:cNvSpPr>
          <p:nvPr>
            <p:ph type="dt" sz="half" idx="11"/>
          </p:nvPr>
        </p:nvSpPr>
        <p:spPr>
          <a:xfrm>
            <a:off x="609600" y="6245225"/>
            <a:ext cx="2844800" cy="476250"/>
          </a:xfrm>
          <a:prstGeom prst="rect">
            <a:avLst/>
          </a:prstGeom>
        </p:spPr>
        <p:txBody>
          <a:bodyPr/>
          <a:lstStyle>
            <a:lvl1pPr>
              <a:defRPr/>
            </a:lvl1pPr>
          </a:lstStyle>
          <a:p>
            <a:pPr>
              <a:defRPr/>
            </a:pPr>
            <a:fld id="{CA9FF8C3-BC01-47F7-A696-F8226EF48783}" type="datetime9">
              <a:rPr lang="en-US"/>
              <a:pPr>
                <a:defRPr/>
              </a:pPr>
              <a:t>1/27/25 10:53:45 AM</a:t>
            </a:fld>
            <a:endParaRPr lang="en-US"/>
          </a:p>
        </p:txBody>
      </p:sp>
      <p:sp>
        <p:nvSpPr>
          <p:cNvPr id="9" name="Rectangle 5"/>
          <p:cNvSpPr>
            <a:spLocks noGrp="1" noChangeArrowheads="1"/>
          </p:cNvSpPr>
          <p:nvPr>
            <p:ph type="ftr" sz="quarter" idx="12"/>
          </p:nvPr>
        </p:nvSpPr>
        <p:spPr>
          <a:xfrm>
            <a:off x="4470400" y="6305550"/>
            <a:ext cx="3860800" cy="476250"/>
          </a:xfrm>
          <a:prstGeom prst="rect">
            <a:avLst/>
          </a:prstGeom>
        </p:spPr>
        <p:txBody>
          <a:bodyPr/>
          <a:lstStyle>
            <a:lvl1pPr>
              <a:defRPr/>
            </a:lvl1pPr>
          </a:lstStyle>
          <a:p>
            <a:pPr>
              <a:defRPr/>
            </a:pPr>
            <a:endParaRPr lang="en-US"/>
          </a:p>
        </p:txBody>
      </p:sp>
      <p:sp>
        <p:nvSpPr>
          <p:cNvPr id="10" name="Rectangle 6"/>
          <p:cNvSpPr>
            <a:spLocks noGrp="1" noChangeArrowheads="1"/>
          </p:cNvSpPr>
          <p:nvPr>
            <p:ph type="sldNum" sz="quarter" idx="13"/>
          </p:nvPr>
        </p:nvSpPr>
        <p:spPr>
          <a:xfrm>
            <a:off x="8737600" y="6245225"/>
            <a:ext cx="2844800" cy="476250"/>
          </a:xfrm>
          <a:prstGeom prst="rect">
            <a:avLst/>
          </a:prstGeom>
        </p:spPr>
        <p:txBody>
          <a:bodyPr/>
          <a:lstStyle>
            <a:lvl1pPr>
              <a:defRPr/>
            </a:lvl1pPr>
          </a:lstStyle>
          <a:p>
            <a:pPr>
              <a:defRPr/>
            </a:pPr>
            <a:fld id="{33C4B9E2-A132-475D-92EC-DB9FFA6C68DC}" type="slidenum">
              <a:rPr lang="en-US"/>
              <a:pPr>
                <a:defRPr/>
              </a:pPr>
              <a:t>‹#›</a:t>
            </a:fld>
            <a:endParaRPr lang="en-US"/>
          </a:p>
        </p:txBody>
      </p:sp>
    </p:spTree>
    <p:extLst>
      <p:ext uri="{BB962C8B-B14F-4D97-AF65-F5344CB8AC3E}">
        <p14:creationId xmlns:p14="http://schemas.microsoft.com/office/powerpoint/2010/main" val="3397433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09600" y="6245225"/>
            <a:ext cx="2844800" cy="476250"/>
          </a:xfrm>
          <a:prstGeom prst="rect">
            <a:avLst/>
          </a:prstGeom>
        </p:spPr>
        <p:txBody>
          <a:bodyPr/>
          <a:lstStyle>
            <a:lvl1pPr>
              <a:defRPr/>
            </a:lvl1pPr>
          </a:lstStyle>
          <a:p>
            <a:pPr>
              <a:defRPr/>
            </a:pPr>
            <a:fld id="{43E19E2E-DE0A-4416-8FAA-D9ED6575D614}" type="datetime9">
              <a:rPr lang="en-US"/>
              <a:pPr>
                <a:defRPr/>
              </a:pPr>
              <a:t>1/27/25 10:53:45 AM</a:t>
            </a:fld>
            <a:endParaRPr lang="en-US"/>
          </a:p>
        </p:txBody>
      </p:sp>
      <p:sp>
        <p:nvSpPr>
          <p:cNvPr id="4" name="Rectangle 4"/>
          <p:cNvSpPr>
            <a:spLocks noGrp="1" noChangeArrowheads="1"/>
          </p:cNvSpPr>
          <p:nvPr>
            <p:ph type="dt" sz="half" idx="11"/>
          </p:nvPr>
        </p:nvSpPr>
        <p:spPr>
          <a:xfrm>
            <a:off x="609600" y="6245225"/>
            <a:ext cx="2844800" cy="476250"/>
          </a:xfrm>
          <a:prstGeom prst="rect">
            <a:avLst/>
          </a:prstGeom>
        </p:spPr>
        <p:txBody>
          <a:bodyPr/>
          <a:lstStyle>
            <a:lvl1pPr>
              <a:defRPr/>
            </a:lvl1pPr>
          </a:lstStyle>
          <a:p>
            <a:pPr>
              <a:defRPr/>
            </a:pPr>
            <a:fld id="{FF442AAD-989B-4E82-AD39-3B917BB266C3}" type="datetime9">
              <a:rPr lang="en-US"/>
              <a:pPr>
                <a:defRPr/>
              </a:pPr>
              <a:t>1/27/25 10:53:45 AM</a:t>
            </a:fld>
            <a:endParaRPr lang="en-US"/>
          </a:p>
        </p:txBody>
      </p:sp>
      <p:sp>
        <p:nvSpPr>
          <p:cNvPr id="5" name="Rectangle 5"/>
          <p:cNvSpPr>
            <a:spLocks noGrp="1" noChangeArrowheads="1"/>
          </p:cNvSpPr>
          <p:nvPr>
            <p:ph type="ftr" sz="quarter" idx="12"/>
          </p:nvPr>
        </p:nvSpPr>
        <p:spPr>
          <a:xfrm>
            <a:off x="4470400" y="6305550"/>
            <a:ext cx="3860800" cy="47625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3"/>
          </p:nvPr>
        </p:nvSpPr>
        <p:spPr>
          <a:xfrm>
            <a:off x="8737600" y="6245225"/>
            <a:ext cx="2844800" cy="476250"/>
          </a:xfrm>
          <a:prstGeom prst="rect">
            <a:avLst/>
          </a:prstGeom>
        </p:spPr>
        <p:txBody>
          <a:bodyPr/>
          <a:lstStyle>
            <a:lvl1pPr>
              <a:defRPr/>
            </a:lvl1pPr>
          </a:lstStyle>
          <a:p>
            <a:pPr>
              <a:defRPr/>
            </a:pPr>
            <a:fld id="{2BB71D03-C96B-43A3-B2ED-FE5E22331002}" type="slidenum">
              <a:rPr lang="en-US"/>
              <a:pPr>
                <a:defRPr/>
              </a:pPr>
              <a:t>‹#›</a:t>
            </a:fld>
            <a:endParaRPr lang="en-US"/>
          </a:p>
        </p:txBody>
      </p:sp>
    </p:spTree>
    <p:extLst>
      <p:ext uri="{BB962C8B-B14F-4D97-AF65-F5344CB8AC3E}">
        <p14:creationId xmlns:p14="http://schemas.microsoft.com/office/powerpoint/2010/main" val="4023574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p:spPr>
        <p:txBody>
          <a:bodyPr/>
          <a:lstStyle>
            <a:lvl1pPr>
              <a:defRPr/>
            </a:lvl1pPr>
          </a:lstStyle>
          <a:p>
            <a:pPr>
              <a:defRPr/>
            </a:pPr>
            <a:fld id="{F51209C2-C958-4A78-883B-4E8382D29C5B}" type="datetime9">
              <a:rPr lang="en-US"/>
              <a:pPr>
                <a:defRPr/>
              </a:pPr>
              <a:t>1/27/25 10:53:45 AM</a:t>
            </a:fld>
            <a:endParaRPr lang="en-US"/>
          </a:p>
        </p:txBody>
      </p:sp>
      <p:sp>
        <p:nvSpPr>
          <p:cNvPr id="3" name="Rectangle 4"/>
          <p:cNvSpPr>
            <a:spLocks noGrp="1" noChangeArrowheads="1"/>
          </p:cNvSpPr>
          <p:nvPr>
            <p:ph type="dt" sz="half" idx="11"/>
          </p:nvPr>
        </p:nvSpPr>
        <p:spPr>
          <a:xfrm>
            <a:off x="609600" y="6245225"/>
            <a:ext cx="2844800" cy="476250"/>
          </a:xfrm>
          <a:prstGeom prst="rect">
            <a:avLst/>
          </a:prstGeom>
        </p:spPr>
        <p:txBody>
          <a:bodyPr/>
          <a:lstStyle>
            <a:lvl1pPr>
              <a:defRPr/>
            </a:lvl1pPr>
          </a:lstStyle>
          <a:p>
            <a:pPr>
              <a:defRPr/>
            </a:pPr>
            <a:fld id="{20DF3EC1-5991-4585-9D31-197EAFBE3461}" type="datetime9">
              <a:rPr lang="en-US"/>
              <a:pPr>
                <a:defRPr/>
              </a:pPr>
              <a:t>1/27/25 10:53:45 AM</a:t>
            </a:fld>
            <a:endParaRPr lang="en-US"/>
          </a:p>
        </p:txBody>
      </p:sp>
      <p:sp>
        <p:nvSpPr>
          <p:cNvPr id="4" name="Rectangle 5"/>
          <p:cNvSpPr>
            <a:spLocks noGrp="1" noChangeArrowheads="1"/>
          </p:cNvSpPr>
          <p:nvPr>
            <p:ph type="ftr" sz="quarter" idx="12"/>
          </p:nvPr>
        </p:nvSpPr>
        <p:spPr>
          <a:xfrm>
            <a:off x="4470400" y="6305550"/>
            <a:ext cx="3860800" cy="476250"/>
          </a:xfrm>
          <a:prstGeom prst="rect">
            <a:avLst/>
          </a:prstGeom>
        </p:spPr>
        <p:txBody>
          <a:bodyPr/>
          <a:lstStyle>
            <a:lvl1pPr>
              <a:defRPr/>
            </a:lvl1pPr>
          </a:lstStyle>
          <a:p>
            <a:pPr>
              <a:defRPr/>
            </a:pPr>
            <a:endParaRPr lang="en-US"/>
          </a:p>
        </p:txBody>
      </p:sp>
      <p:sp>
        <p:nvSpPr>
          <p:cNvPr id="5" name="Rectangle 6"/>
          <p:cNvSpPr>
            <a:spLocks noGrp="1" noChangeArrowheads="1"/>
          </p:cNvSpPr>
          <p:nvPr>
            <p:ph type="sldNum" sz="quarter" idx="13"/>
          </p:nvPr>
        </p:nvSpPr>
        <p:spPr>
          <a:xfrm>
            <a:off x="8737600" y="6245225"/>
            <a:ext cx="2844800" cy="476250"/>
          </a:xfrm>
          <a:prstGeom prst="rect">
            <a:avLst/>
          </a:prstGeom>
        </p:spPr>
        <p:txBody>
          <a:bodyPr/>
          <a:lstStyle>
            <a:lvl1pPr>
              <a:defRPr/>
            </a:lvl1pPr>
          </a:lstStyle>
          <a:p>
            <a:pPr>
              <a:defRPr/>
            </a:pPr>
            <a:fld id="{D3E4D1D9-6093-4135-A7A6-FF41BE42B67B}" type="slidenum">
              <a:rPr lang="en-US"/>
              <a:pPr>
                <a:defRPr/>
              </a:pPr>
              <a:t>‹#›</a:t>
            </a:fld>
            <a:endParaRPr lang="en-US"/>
          </a:p>
        </p:txBody>
      </p:sp>
    </p:spTree>
    <p:extLst>
      <p:ext uri="{BB962C8B-B14F-4D97-AF65-F5344CB8AC3E}">
        <p14:creationId xmlns:p14="http://schemas.microsoft.com/office/powerpoint/2010/main" val="2492526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09600" y="6245225"/>
            <a:ext cx="2844800" cy="476250"/>
          </a:xfrm>
          <a:prstGeom prst="rect">
            <a:avLst/>
          </a:prstGeom>
        </p:spPr>
        <p:txBody>
          <a:bodyPr/>
          <a:lstStyle>
            <a:lvl1pPr>
              <a:defRPr/>
            </a:lvl1pPr>
          </a:lstStyle>
          <a:p>
            <a:pPr>
              <a:defRPr/>
            </a:pPr>
            <a:fld id="{5F21F986-2F4F-4E17-83A7-FF5C2EF6C434}" type="datetime9">
              <a:rPr lang="en-US"/>
              <a:pPr>
                <a:defRPr/>
              </a:pPr>
              <a:t>1/27/25 10:53:45 AM</a:t>
            </a:fld>
            <a:endParaRPr lang="en-US"/>
          </a:p>
        </p:txBody>
      </p:sp>
      <p:sp>
        <p:nvSpPr>
          <p:cNvPr id="6" name="Rectangle 4"/>
          <p:cNvSpPr>
            <a:spLocks noGrp="1" noChangeArrowheads="1"/>
          </p:cNvSpPr>
          <p:nvPr>
            <p:ph type="dt" sz="half" idx="11"/>
          </p:nvPr>
        </p:nvSpPr>
        <p:spPr>
          <a:xfrm>
            <a:off x="609600" y="6245225"/>
            <a:ext cx="2844800" cy="476250"/>
          </a:xfrm>
          <a:prstGeom prst="rect">
            <a:avLst/>
          </a:prstGeom>
        </p:spPr>
        <p:txBody>
          <a:bodyPr/>
          <a:lstStyle>
            <a:lvl1pPr>
              <a:defRPr/>
            </a:lvl1pPr>
          </a:lstStyle>
          <a:p>
            <a:pPr>
              <a:defRPr/>
            </a:pPr>
            <a:fld id="{5631CE11-3664-4182-9F96-626A49A2A2D0}" type="datetime9">
              <a:rPr lang="en-US"/>
              <a:pPr>
                <a:defRPr/>
              </a:pPr>
              <a:t>1/27/25 10:53:45 AM</a:t>
            </a:fld>
            <a:endParaRPr lang="en-US"/>
          </a:p>
        </p:txBody>
      </p:sp>
      <p:sp>
        <p:nvSpPr>
          <p:cNvPr id="7" name="Rectangle 5"/>
          <p:cNvSpPr>
            <a:spLocks noGrp="1" noChangeArrowheads="1"/>
          </p:cNvSpPr>
          <p:nvPr>
            <p:ph type="ftr" sz="quarter" idx="12"/>
          </p:nvPr>
        </p:nvSpPr>
        <p:spPr>
          <a:xfrm>
            <a:off x="4470400" y="6305550"/>
            <a:ext cx="3860800" cy="476250"/>
          </a:xfrm>
          <a:prstGeom prst="rect">
            <a:avLst/>
          </a:prstGeom>
        </p:spPr>
        <p:txBody>
          <a:bodyPr/>
          <a:lstStyle>
            <a:lvl1pPr>
              <a:defRPr/>
            </a:lvl1pPr>
          </a:lstStyle>
          <a:p>
            <a:pPr>
              <a:defRPr/>
            </a:pPr>
            <a:endParaRPr lang="en-US"/>
          </a:p>
        </p:txBody>
      </p:sp>
      <p:sp>
        <p:nvSpPr>
          <p:cNvPr id="8" name="Rectangle 6"/>
          <p:cNvSpPr>
            <a:spLocks noGrp="1" noChangeArrowheads="1"/>
          </p:cNvSpPr>
          <p:nvPr>
            <p:ph type="sldNum" sz="quarter" idx="13"/>
          </p:nvPr>
        </p:nvSpPr>
        <p:spPr>
          <a:xfrm>
            <a:off x="8737600" y="6245225"/>
            <a:ext cx="2844800" cy="476250"/>
          </a:xfrm>
          <a:prstGeom prst="rect">
            <a:avLst/>
          </a:prstGeom>
        </p:spPr>
        <p:txBody>
          <a:bodyPr/>
          <a:lstStyle>
            <a:lvl1pPr>
              <a:defRPr/>
            </a:lvl1pPr>
          </a:lstStyle>
          <a:p>
            <a:pPr>
              <a:defRPr/>
            </a:pPr>
            <a:fld id="{32AD3895-B97D-4661-B026-00470459A166}" type="slidenum">
              <a:rPr lang="en-US"/>
              <a:pPr>
                <a:defRPr/>
              </a:pPr>
              <a:t>‹#›</a:t>
            </a:fld>
            <a:endParaRPr lang="en-US"/>
          </a:p>
        </p:txBody>
      </p:sp>
    </p:spTree>
    <p:extLst>
      <p:ext uri="{BB962C8B-B14F-4D97-AF65-F5344CB8AC3E}">
        <p14:creationId xmlns:p14="http://schemas.microsoft.com/office/powerpoint/2010/main" val="2820576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09600" y="6245225"/>
            <a:ext cx="2844800" cy="476250"/>
          </a:xfrm>
          <a:prstGeom prst="rect">
            <a:avLst/>
          </a:prstGeom>
        </p:spPr>
        <p:txBody>
          <a:bodyPr/>
          <a:lstStyle>
            <a:lvl1pPr>
              <a:defRPr/>
            </a:lvl1pPr>
          </a:lstStyle>
          <a:p>
            <a:pPr>
              <a:defRPr/>
            </a:pPr>
            <a:fld id="{99096895-EE21-4444-9556-94DAA078565D}" type="datetime9">
              <a:rPr lang="en-US"/>
              <a:pPr>
                <a:defRPr/>
              </a:pPr>
              <a:t>1/27/25 10:53:45 AM</a:t>
            </a:fld>
            <a:endParaRPr lang="en-US"/>
          </a:p>
        </p:txBody>
      </p:sp>
      <p:sp>
        <p:nvSpPr>
          <p:cNvPr id="6" name="Rectangle 4"/>
          <p:cNvSpPr>
            <a:spLocks noGrp="1" noChangeArrowheads="1"/>
          </p:cNvSpPr>
          <p:nvPr>
            <p:ph type="dt" sz="half" idx="11"/>
          </p:nvPr>
        </p:nvSpPr>
        <p:spPr>
          <a:xfrm>
            <a:off x="609600" y="6245225"/>
            <a:ext cx="2844800" cy="476250"/>
          </a:xfrm>
          <a:prstGeom prst="rect">
            <a:avLst/>
          </a:prstGeom>
        </p:spPr>
        <p:txBody>
          <a:bodyPr/>
          <a:lstStyle>
            <a:lvl1pPr>
              <a:defRPr/>
            </a:lvl1pPr>
          </a:lstStyle>
          <a:p>
            <a:pPr>
              <a:defRPr/>
            </a:pPr>
            <a:fld id="{C2BE6047-C06D-40F9-98D0-9E789595928F}" type="datetime9">
              <a:rPr lang="en-US"/>
              <a:pPr>
                <a:defRPr/>
              </a:pPr>
              <a:t>1/27/25 10:53:45 AM</a:t>
            </a:fld>
            <a:endParaRPr lang="en-US"/>
          </a:p>
        </p:txBody>
      </p:sp>
      <p:sp>
        <p:nvSpPr>
          <p:cNvPr id="7" name="Rectangle 5"/>
          <p:cNvSpPr>
            <a:spLocks noGrp="1" noChangeArrowheads="1"/>
          </p:cNvSpPr>
          <p:nvPr>
            <p:ph type="ftr" sz="quarter" idx="12"/>
          </p:nvPr>
        </p:nvSpPr>
        <p:spPr>
          <a:xfrm>
            <a:off x="4470400" y="6305550"/>
            <a:ext cx="3860800" cy="476250"/>
          </a:xfrm>
          <a:prstGeom prst="rect">
            <a:avLst/>
          </a:prstGeom>
        </p:spPr>
        <p:txBody>
          <a:bodyPr/>
          <a:lstStyle>
            <a:lvl1pPr>
              <a:defRPr/>
            </a:lvl1pPr>
          </a:lstStyle>
          <a:p>
            <a:pPr>
              <a:defRPr/>
            </a:pPr>
            <a:endParaRPr lang="en-US"/>
          </a:p>
        </p:txBody>
      </p:sp>
      <p:sp>
        <p:nvSpPr>
          <p:cNvPr id="8" name="Rectangle 6"/>
          <p:cNvSpPr>
            <a:spLocks noGrp="1" noChangeArrowheads="1"/>
          </p:cNvSpPr>
          <p:nvPr>
            <p:ph type="sldNum" sz="quarter" idx="13"/>
          </p:nvPr>
        </p:nvSpPr>
        <p:spPr>
          <a:xfrm>
            <a:off x="8737600" y="6245225"/>
            <a:ext cx="2844800" cy="476250"/>
          </a:xfrm>
          <a:prstGeom prst="rect">
            <a:avLst/>
          </a:prstGeom>
        </p:spPr>
        <p:txBody>
          <a:bodyPr/>
          <a:lstStyle>
            <a:lvl1pPr>
              <a:defRPr/>
            </a:lvl1pPr>
          </a:lstStyle>
          <a:p>
            <a:pPr>
              <a:defRPr/>
            </a:pPr>
            <a:fld id="{62511E42-7A27-40DF-9851-EA1370F9407B}" type="slidenum">
              <a:rPr lang="en-US"/>
              <a:pPr>
                <a:defRPr/>
              </a:pPr>
              <a:t>‹#›</a:t>
            </a:fld>
            <a:endParaRPr lang="en-US"/>
          </a:p>
        </p:txBody>
      </p:sp>
    </p:spTree>
    <p:extLst>
      <p:ext uri="{BB962C8B-B14F-4D97-AF65-F5344CB8AC3E}">
        <p14:creationId xmlns:p14="http://schemas.microsoft.com/office/powerpoint/2010/main" val="11539222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11" descr="nps_ppt_slide"/>
          <p:cNvPicPr>
            <a:picLocks noChangeAspect="1" noChangeArrowheads="1"/>
          </p:cNvPicPr>
          <p:nvPr userDrawn="1"/>
        </p:nvPicPr>
        <p:blipFill>
          <a:blip r:embed="rId13" cstate="print"/>
          <a:srcRect/>
          <a:stretch>
            <a:fillRect/>
          </a:stretch>
        </p:blipFill>
        <p:spPr bwMode="auto">
          <a:xfrm>
            <a:off x="0" y="1"/>
            <a:ext cx="12192000" cy="7172936"/>
          </a:xfrm>
          <a:prstGeom prst="rect">
            <a:avLst/>
          </a:prstGeom>
          <a:noFill/>
          <a:ln w="9525">
            <a:noFill/>
            <a:miter lim="800000"/>
            <a:headEnd/>
            <a:tailEnd/>
          </a:ln>
        </p:spPr>
      </p:pic>
      <p:sp>
        <p:nvSpPr>
          <p:cNvPr id="2051" name="Rectangle 2"/>
          <p:cNvSpPr>
            <a:spLocks noGrp="1" noChangeArrowheads="1"/>
          </p:cNvSpPr>
          <p:nvPr>
            <p:ph type="title"/>
          </p:nvPr>
        </p:nvSpPr>
        <p:spPr bwMode="auto">
          <a:xfrm>
            <a:off x="2133600" y="0"/>
            <a:ext cx="96520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2" name="Rectangle 3"/>
          <p:cNvSpPr>
            <a:spLocks noGrp="1" noChangeArrowheads="1"/>
          </p:cNvSpPr>
          <p:nvPr>
            <p:ph type="body" idx="1"/>
          </p:nvPr>
        </p:nvSpPr>
        <p:spPr bwMode="auto">
          <a:xfrm>
            <a:off x="609600" y="1295400"/>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fld id="{B8359DAB-A658-456B-94FE-5001D78102D2}" type="datetime9">
              <a:rPr lang="en-US"/>
              <a:pPr>
                <a:defRPr/>
              </a:pPr>
              <a:t>1/27/25 10:53:45 AM</a:t>
            </a:fld>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5E3EBAD9-B57E-42F0-B29C-FE6691071DB5}" type="slidenum">
              <a:rPr lang="en-US"/>
              <a:pPr>
                <a:defRPr/>
              </a:pPr>
              <a:t>‹#›</a:t>
            </a:fld>
            <a:endParaRPr lang="en-US"/>
          </a:p>
        </p:txBody>
      </p:sp>
    </p:spTree>
    <p:extLst>
      <p:ext uri="{BB962C8B-B14F-4D97-AF65-F5344CB8AC3E}">
        <p14:creationId xmlns:p14="http://schemas.microsoft.com/office/powerpoint/2010/main" val="13854386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r" rtl="0" eaLnBrk="0" fontAlgn="base" hangingPunct="0">
        <a:spcBef>
          <a:spcPct val="0"/>
        </a:spcBef>
        <a:spcAft>
          <a:spcPct val="0"/>
        </a:spcAft>
        <a:defRPr sz="3200" b="1">
          <a:solidFill>
            <a:schemeClr val="bg1"/>
          </a:solidFill>
          <a:latin typeface="+mj-lt"/>
          <a:ea typeface="+mj-ea"/>
          <a:cs typeface="+mj-cs"/>
        </a:defRPr>
      </a:lvl1pPr>
      <a:lvl2pPr algn="r" rtl="0" eaLnBrk="0" fontAlgn="base" hangingPunct="0">
        <a:spcBef>
          <a:spcPct val="0"/>
        </a:spcBef>
        <a:spcAft>
          <a:spcPct val="0"/>
        </a:spcAft>
        <a:defRPr sz="3200" b="1">
          <a:solidFill>
            <a:schemeClr val="bg1"/>
          </a:solidFill>
          <a:latin typeface="Times"/>
        </a:defRPr>
      </a:lvl2pPr>
      <a:lvl3pPr algn="r" rtl="0" eaLnBrk="0" fontAlgn="base" hangingPunct="0">
        <a:spcBef>
          <a:spcPct val="0"/>
        </a:spcBef>
        <a:spcAft>
          <a:spcPct val="0"/>
        </a:spcAft>
        <a:defRPr sz="3200" b="1">
          <a:solidFill>
            <a:schemeClr val="bg1"/>
          </a:solidFill>
          <a:latin typeface="Times"/>
        </a:defRPr>
      </a:lvl3pPr>
      <a:lvl4pPr algn="r" rtl="0" eaLnBrk="0" fontAlgn="base" hangingPunct="0">
        <a:spcBef>
          <a:spcPct val="0"/>
        </a:spcBef>
        <a:spcAft>
          <a:spcPct val="0"/>
        </a:spcAft>
        <a:defRPr sz="3200" b="1">
          <a:solidFill>
            <a:schemeClr val="bg1"/>
          </a:solidFill>
          <a:latin typeface="Times"/>
        </a:defRPr>
      </a:lvl4pPr>
      <a:lvl5pPr algn="r" rtl="0" eaLnBrk="0" fontAlgn="base" hangingPunct="0">
        <a:spcBef>
          <a:spcPct val="0"/>
        </a:spcBef>
        <a:spcAft>
          <a:spcPct val="0"/>
        </a:spcAft>
        <a:defRPr sz="3200" b="1">
          <a:solidFill>
            <a:schemeClr val="bg1"/>
          </a:solidFill>
          <a:latin typeface="Times"/>
        </a:defRPr>
      </a:lvl5pPr>
      <a:lvl6pPr marL="457200" algn="r" rtl="0" fontAlgn="base">
        <a:spcBef>
          <a:spcPct val="0"/>
        </a:spcBef>
        <a:spcAft>
          <a:spcPct val="0"/>
        </a:spcAft>
        <a:defRPr sz="3200" b="1">
          <a:solidFill>
            <a:schemeClr val="bg1"/>
          </a:solidFill>
          <a:latin typeface="Times"/>
        </a:defRPr>
      </a:lvl6pPr>
      <a:lvl7pPr marL="914400" algn="r" rtl="0" fontAlgn="base">
        <a:spcBef>
          <a:spcPct val="0"/>
        </a:spcBef>
        <a:spcAft>
          <a:spcPct val="0"/>
        </a:spcAft>
        <a:defRPr sz="3200" b="1">
          <a:solidFill>
            <a:schemeClr val="bg1"/>
          </a:solidFill>
          <a:latin typeface="Times"/>
        </a:defRPr>
      </a:lvl7pPr>
      <a:lvl8pPr marL="1371600" algn="r" rtl="0" fontAlgn="base">
        <a:spcBef>
          <a:spcPct val="0"/>
        </a:spcBef>
        <a:spcAft>
          <a:spcPct val="0"/>
        </a:spcAft>
        <a:defRPr sz="3200" b="1">
          <a:solidFill>
            <a:schemeClr val="bg1"/>
          </a:solidFill>
          <a:latin typeface="Times"/>
        </a:defRPr>
      </a:lvl8pPr>
      <a:lvl9pPr marL="1828800" algn="r" rtl="0" fontAlgn="base">
        <a:spcBef>
          <a:spcPct val="0"/>
        </a:spcBef>
        <a:spcAft>
          <a:spcPct val="0"/>
        </a:spcAft>
        <a:defRPr sz="3200" b="1">
          <a:solidFill>
            <a:schemeClr val="bg1"/>
          </a:solidFill>
          <a:latin typeface="Times"/>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BEFEE-D3B6-491E-B41A-7DBFF98E73F3}"/>
              </a:ext>
            </a:extLst>
          </p:cNvPr>
          <p:cNvSpPr>
            <a:spLocks noGrp="1"/>
          </p:cNvSpPr>
          <p:nvPr>
            <p:ph type="ctrTitle"/>
          </p:nvPr>
        </p:nvSpPr>
        <p:spPr>
          <a:xfrm>
            <a:off x="1016000" y="2720030"/>
            <a:ext cx="10160000" cy="1143000"/>
          </a:xfrm>
        </p:spPr>
        <p:txBody>
          <a:bodyPr/>
          <a:lstStyle/>
          <a:p>
            <a:r>
              <a:rPr lang="en-US" dirty="0"/>
              <a:t>Regenerative Grazing </a:t>
            </a:r>
            <a:br>
              <a:rPr lang="en-US" dirty="0"/>
            </a:br>
            <a:r>
              <a:rPr lang="en-US" dirty="0"/>
              <a:t>Open Air Lab</a:t>
            </a:r>
          </a:p>
        </p:txBody>
      </p:sp>
      <p:sp>
        <p:nvSpPr>
          <p:cNvPr id="3" name="Subtitle 2">
            <a:extLst>
              <a:ext uri="{FF2B5EF4-FFF2-40B4-BE49-F238E27FC236}">
                <a16:creationId xmlns:a16="http://schemas.microsoft.com/office/drawing/2014/main" id="{2359C0F0-AE6E-FE7D-A111-EFDDBC58EDC0}"/>
              </a:ext>
            </a:extLst>
          </p:cNvPr>
          <p:cNvSpPr>
            <a:spLocks noGrp="1"/>
          </p:cNvSpPr>
          <p:nvPr>
            <p:ph type="subTitle" idx="1"/>
          </p:nvPr>
        </p:nvSpPr>
        <p:spPr>
          <a:xfrm>
            <a:off x="1909313" y="4091630"/>
            <a:ext cx="8534400" cy="1752600"/>
          </a:xfrm>
        </p:spPr>
        <p:txBody>
          <a:bodyPr/>
          <a:lstStyle/>
          <a:p>
            <a:r>
              <a:rPr lang="en-US" dirty="0"/>
              <a:t>MAJ Eric </a:t>
            </a:r>
            <a:r>
              <a:rPr lang="en-US" dirty="0" err="1"/>
              <a:t>Czaja</a:t>
            </a:r>
            <a:endParaRPr lang="en-US" dirty="0"/>
          </a:p>
          <a:p>
            <a:r>
              <a:rPr lang="en-US" dirty="0"/>
              <a:t>January 27, 2025</a:t>
            </a:r>
          </a:p>
        </p:txBody>
      </p:sp>
      <p:sp>
        <p:nvSpPr>
          <p:cNvPr id="9" name="Slide Number Placeholder 6">
            <a:extLst>
              <a:ext uri="{FF2B5EF4-FFF2-40B4-BE49-F238E27FC236}">
                <a16:creationId xmlns:a16="http://schemas.microsoft.com/office/drawing/2014/main" id="{B2DBFB0B-FB18-39D7-FEC9-A438E0EAB7BF}"/>
              </a:ext>
            </a:extLst>
          </p:cNvPr>
          <p:cNvSpPr>
            <a:spLocks noGrp="1" noRot="1" noMove="1" noResize="1" noEditPoints="1" noAdjustHandles="1" noChangeArrowheads="1" noChangeShapeType="1"/>
          </p:cNvSpPr>
          <p:nvPr>
            <p:ph type="sldNum" sz="quarter" idx="4294967295"/>
          </p:nvPr>
        </p:nvSpPr>
        <p:spPr>
          <a:xfrm>
            <a:off x="0" y="6496050"/>
            <a:ext cx="560388" cy="365125"/>
          </a:xfrm>
        </p:spPr>
        <p:txBody>
          <a:bodyPr/>
          <a:lstStyle/>
          <a:p>
            <a:pPr algn="ctr"/>
            <a:fld id="{0D03937D-8908-437B-B944-0FA9D53D2957}" type="slidenum">
              <a:rPr lang="en-US" sz="1400" smtClean="0">
                <a:solidFill>
                  <a:schemeClr val="tx1"/>
                </a:solidFill>
                <a:latin typeface="Arial" panose="020B0604020202020204" pitchFamily="34" charset="0"/>
                <a:cs typeface="Arial" panose="020B0604020202020204" pitchFamily="34" charset="0"/>
              </a:rPr>
              <a:pPr algn="ctr"/>
              <a:t>1</a:t>
            </a:fld>
            <a:endParaRPr lang="en-US" sz="1400" dirty="0">
              <a:solidFill>
                <a:schemeClr val="tx1"/>
              </a:solidFill>
              <a:latin typeface="Arial" panose="020B0604020202020204" pitchFamily="34" charset="0"/>
              <a:cs typeface="Arial" panose="020B0604020202020204" pitchFamily="34" charset="0"/>
            </a:endParaRPr>
          </a:p>
        </p:txBody>
      </p:sp>
      <p:pic>
        <p:nvPicPr>
          <p:cNvPr id="1026" name="Picture 2" descr="No alt text provided for this image">
            <a:extLst>
              <a:ext uri="{FF2B5EF4-FFF2-40B4-BE49-F238E27FC236}">
                <a16:creationId xmlns:a16="http://schemas.microsoft.com/office/drawing/2014/main" id="{5BE736C1-B537-98BB-298D-3F82406053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452"/>
          <a:stretch/>
        </p:blipFill>
        <p:spPr bwMode="auto">
          <a:xfrm>
            <a:off x="8367623" y="15290"/>
            <a:ext cx="3824377" cy="3276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2738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02497-CF6E-B52B-6A71-0C74033A5521}"/>
              </a:ext>
            </a:extLst>
          </p:cNvPr>
          <p:cNvSpPr>
            <a:spLocks noGrp="1"/>
          </p:cNvSpPr>
          <p:nvPr>
            <p:ph type="title"/>
          </p:nvPr>
        </p:nvSpPr>
        <p:spPr>
          <a:xfrm>
            <a:off x="2132641" y="67663"/>
            <a:ext cx="9652000" cy="718586"/>
          </a:xfrm>
        </p:spPr>
        <p:txBody>
          <a:bodyPr wrap="square" anchor="b">
            <a:normAutofit/>
          </a:bodyPr>
          <a:lstStyle/>
          <a:p>
            <a:r>
              <a:rPr lang="en-US" dirty="0"/>
              <a:t>Regenerative Agriculture defined</a:t>
            </a:r>
          </a:p>
        </p:txBody>
      </p:sp>
      <p:sp>
        <p:nvSpPr>
          <p:cNvPr id="3" name="Content Placeholder 2">
            <a:extLst>
              <a:ext uri="{FF2B5EF4-FFF2-40B4-BE49-F238E27FC236}">
                <a16:creationId xmlns:a16="http://schemas.microsoft.com/office/drawing/2014/main" id="{BBFB6A62-70D3-DAA2-FF47-BBCB8D966731}"/>
              </a:ext>
            </a:extLst>
          </p:cNvPr>
          <p:cNvSpPr>
            <a:spLocks noGrp="1"/>
          </p:cNvSpPr>
          <p:nvPr>
            <p:ph idx="1"/>
          </p:nvPr>
        </p:nvSpPr>
        <p:spPr>
          <a:xfrm>
            <a:off x="609600" y="1295400"/>
            <a:ext cx="3046083" cy="4525963"/>
          </a:xfrm>
        </p:spPr>
        <p:txBody>
          <a:bodyPr wrap="square" anchor="t">
            <a:normAutofit/>
          </a:bodyPr>
          <a:lstStyle/>
          <a:p>
            <a:r>
              <a:rPr lang="en-US" sz="2800" dirty="0"/>
              <a:t>Regenerative Agriculture – </a:t>
            </a:r>
          </a:p>
          <a:p>
            <a:r>
              <a:rPr lang="en-US" sz="2000" dirty="0"/>
              <a:t>Farming and ranching in </a:t>
            </a:r>
            <a:r>
              <a:rPr lang="en-US" sz="2000" u="sng" dirty="0"/>
              <a:t>synchrony</a:t>
            </a:r>
            <a:r>
              <a:rPr lang="en-US" sz="2000" dirty="0"/>
              <a:t> with nature to repair, rebuild, revitalize and restore ecosystem function starting with all life in the soil and moving to all life above the soil.</a:t>
            </a:r>
            <a:endParaRPr lang="en-US" sz="2400" dirty="0"/>
          </a:p>
        </p:txBody>
      </p:sp>
      <p:sp>
        <p:nvSpPr>
          <p:cNvPr id="10" name="Slide Number Placeholder 4">
            <a:extLst>
              <a:ext uri="{FF2B5EF4-FFF2-40B4-BE49-F238E27FC236}">
                <a16:creationId xmlns:a16="http://schemas.microsoft.com/office/drawing/2014/main" id="{3864C3B3-D356-C316-F254-C4BAED953D84}"/>
              </a:ext>
            </a:extLst>
          </p:cNvPr>
          <p:cNvSpPr>
            <a:spLocks noGrp="1"/>
          </p:cNvSpPr>
          <p:nvPr>
            <p:ph type="sldNum" sz="quarter" idx="4294967295"/>
          </p:nvPr>
        </p:nvSpPr>
        <p:spPr bwMode="auto">
          <a:xfrm>
            <a:off x="100584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pitchFamily="34" charset="0"/>
                <a:ea typeface="+mn-ea"/>
                <a:cs typeface="+mn-cs"/>
              </a:defRPr>
            </a:lvl1pPr>
            <a:lvl2pPr marL="457200" algn="l" rtl="0" fontAlgn="base">
              <a:spcBef>
                <a:spcPct val="0"/>
              </a:spcBef>
              <a:spcAft>
                <a:spcPct val="0"/>
              </a:spcAft>
              <a:defRPr sz="2400" kern="1200">
                <a:solidFill>
                  <a:schemeClr val="tx1"/>
                </a:solidFill>
                <a:latin typeface="Times" pitchFamily="18" charset="0"/>
                <a:ea typeface="+mn-ea"/>
                <a:cs typeface="+mn-cs"/>
              </a:defRPr>
            </a:lvl2pPr>
            <a:lvl3pPr marL="914400" algn="l" rtl="0" fontAlgn="base">
              <a:spcBef>
                <a:spcPct val="0"/>
              </a:spcBef>
              <a:spcAft>
                <a:spcPct val="0"/>
              </a:spcAft>
              <a:defRPr sz="2400" kern="1200">
                <a:solidFill>
                  <a:schemeClr val="tx1"/>
                </a:solidFill>
                <a:latin typeface="Times" pitchFamily="18" charset="0"/>
                <a:ea typeface="+mn-ea"/>
                <a:cs typeface="+mn-cs"/>
              </a:defRPr>
            </a:lvl3pPr>
            <a:lvl4pPr marL="1371600" algn="l" rtl="0" fontAlgn="base">
              <a:spcBef>
                <a:spcPct val="0"/>
              </a:spcBef>
              <a:spcAft>
                <a:spcPct val="0"/>
              </a:spcAft>
              <a:defRPr sz="2400" kern="1200">
                <a:solidFill>
                  <a:schemeClr val="tx1"/>
                </a:solidFill>
                <a:latin typeface="Times" pitchFamily="18" charset="0"/>
                <a:ea typeface="+mn-ea"/>
                <a:cs typeface="+mn-cs"/>
              </a:defRPr>
            </a:lvl4pPr>
            <a:lvl5pPr marL="1828800" algn="l" rtl="0" fontAlgn="base">
              <a:spcBef>
                <a:spcPct val="0"/>
              </a:spcBef>
              <a:spcAft>
                <a:spcPct val="0"/>
              </a:spcAft>
              <a:defRPr sz="2400" kern="1200">
                <a:solidFill>
                  <a:schemeClr val="tx1"/>
                </a:solidFill>
                <a:latin typeface="Times" pitchFamily="18" charset="0"/>
                <a:ea typeface="+mn-ea"/>
                <a:cs typeface="+mn-cs"/>
              </a:defRPr>
            </a:lvl5pPr>
            <a:lvl6pPr marL="2286000" algn="l" defTabSz="914400" rtl="0" eaLnBrk="1" latinLnBrk="0" hangingPunct="1">
              <a:defRPr sz="2400" kern="1200">
                <a:solidFill>
                  <a:schemeClr val="tx1"/>
                </a:solidFill>
                <a:latin typeface="Times" pitchFamily="18" charset="0"/>
                <a:ea typeface="+mn-ea"/>
                <a:cs typeface="+mn-cs"/>
              </a:defRPr>
            </a:lvl6pPr>
            <a:lvl7pPr marL="2743200" algn="l" defTabSz="914400" rtl="0" eaLnBrk="1" latinLnBrk="0" hangingPunct="1">
              <a:defRPr sz="2400" kern="1200">
                <a:solidFill>
                  <a:schemeClr val="tx1"/>
                </a:solidFill>
                <a:latin typeface="Times" pitchFamily="18" charset="0"/>
                <a:ea typeface="+mn-ea"/>
                <a:cs typeface="+mn-cs"/>
              </a:defRPr>
            </a:lvl7pPr>
            <a:lvl8pPr marL="3200400" algn="l" defTabSz="914400" rtl="0" eaLnBrk="1" latinLnBrk="0" hangingPunct="1">
              <a:defRPr sz="2400" kern="1200">
                <a:solidFill>
                  <a:schemeClr val="tx1"/>
                </a:solidFill>
                <a:latin typeface="Times" pitchFamily="18" charset="0"/>
                <a:ea typeface="+mn-ea"/>
                <a:cs typeface="+mn-cs"/>
              </a:defRPr>
            </a:lvl8pPr>
            <a:lvl9pPr marL="3657600" algn="l" defTabSz="914400" rtl="0" eaLnBrk="1" latinLnBrk="0" hangingPunct="1">
              <a:defRPr sz="2400" kern="1200">
                <a:solidFill>
                  <a:schemeClr val="tx1"/>
                </a:solidFill>
                <a:latin typeface="Times" pitchFamily="18" charset="0"/>
                <a:ea typeface="+mn-ea"/>
                <a:cs typeface="+mn-cs"/>
              </a:defRPr>
            </a:lvl9pPr>
          </a:lstStyle>
          <a:p>
            <a:pPr>
              <a:spcAft>
                <a:spcPts val="600"/>
              </a:spcAft>
              <a:defRPr/>
            </a:pPr>
            <a:fld id="{32AD3895-B97D-4661-B026-00470459A166}" type="slidenum">
              <a:rPr lang="en-US" smtClean="0"/>
              <a:pPr>
                <a:defRPr/>
              </a:pPr>
              <a:t>2</a:t>
            </a:fld>
            <a:endParaRPr lang="en-US"/>
          </a:p>
        </p:txBody>
      </p:sp>
      <p:pic>
        <p:nvPicPr>
          <p:cNvPr id="2050" name="Picture 2" descr="Is regenerative agriculture a leap of faith? – Moffitts Farm">
            <a:extLst>
              <a:ext uri="{FF2B5EF4-FFF2-40B4-BE49-F238E27FC236}">
                <a16:creationId xmlns:a16="http://schemas.microsoft.com/office/drawing/2014/main" id="{455DBE5F-DEA7-4C94-78F9-EBE6E5158F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971" t="4152" r="1202" b="4368"/>
          <a:stretch/>
        </p:blipFill>
        <p:spPr bwMode="auto">
          <a:xfrm>
            <a:off x="3865398" y="1351402"/>
            <a:ext cx="6534239" cy="4069279"/>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8F019047-F494-1FEB-FD9E-A2EEC90DEC59}"/>
              </a:ext>
            </a:extLst>
          </p:cNvPr>
          <p:cNvSpPr txBox="1"/>
          <p:nvPr/>
        </p:nvSpPr>
        <p:spPr>
          <a:xfrm>
            <a:off x="4075113" y="1374570"/>
            <a:ext cx="6364213"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Conventional</a:t>
            </a:r>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Regenerative</a:t>
            </a:r>
          </a:p>
        </p:txBody>
      </p:sp>
      <p:pic>
        <p:nvPicPr>
          <p:cNvPr id="13" name="Picture 2" descr="Fact Sheets - Understanding Ag">
            <a:extLst>
              <a:ext uri="{FF2B5EF4-FFF2-40B4-BE49-F238E27FC236}">
                <a16:creationId xmlns:a16="http://schemas.microsoft.com/office/drawing/2014/main" id="{1DA3AC90-D4B5-DBFD-8A5A-CCE861E160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83" t="21225" r="-983" b="43259"/>
          <a:stretch/>
        </p:blipFill>
        <p:spPr bwMode="auto">
          <a:xfrm>
            <a:off x="4026260" y="5301415"/>
            <a:ext cx="3124691" cy="13944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Fact Sheets - Understanding Ag">
            <a:extLst>
              <a:ext uri="{FF2B5EF4-FFF2-40B4-BE49-F238E27FC236}">
                <a16:creationId xmlns:a16="http://schemas.microsoft.com/office/drawing/2014/main" id="{C14E2D71-F9DA-FC5A-7792-2037872672C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6845" b="7639"/>
          <a:stretch/>
        </p:blipFill>
        <p:spPr bwMode="auto">
          <a:xfrm>
            <a:off x="7074751" y="5303044"/>
            <a:ext cx="3014646" cy="1345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42231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02497-CF6E-B52B-6A71-0C74033A5521}"/>
              </a:ext>
            </a:extLst>
          </p:cNvPr>
          <p:cNvSpPr>
            <a:spLocks noGrp="1"/>
          </p:cNvSpPr>
          <p:nvPr>
            <p:ph type="title"/>
          </p:nvPr>
        </p:nvSpPr>
        <p:spPr>
          <a:xfrm>
            <a:off x="2133600" y="74554"/>
            <a:ext cx="9652000" cy="692081"/>
          </a:xfrm>
        </p:spPr>
        <p:txBody>
          <a:bodyPr wrap="square" anchor="b">
            <a:normAutofit/>
          </a:bodyPr>
          <a:lstStyle/>
          <a:p>
            <a:r>
              <a:rPr lang="en-US" dirty="0"/>
              <a:t>Regenerative Agriculture defined</a:t>
            </a:r>
          </a:p>
        </p:txBody>
      </p:sp>
      <p:sp>
        <p:nvSpPr>
          <p:cNvPr id="3" name="Content Placeholder 2">
            <a:extLst>
              <a:ext uri="{FF2B5EF4-FFF2-40B4-BE49-F238E27FC236}">
                <a16:creationId xmlns:a16="http://schemas.microsoft.com/office/drawing/2014/main" id="{BBFB6A62-70D3-DAA2-FF47-BBCB8D966731}"/>
              </a:ext>
            </a:extLst>
          </p:cNvPr>
          <p:cNvSpPr>
            <a:spLocks noGrp="1"/>
          </p:cNvSpPr>
          <p:nvPr>
            <p:ph idx="1"/>
          </p:nvPr>
        </p:nvSpPr>
        <p:spPr>
          <a:xfrm>
            <a:off x="609600" y="1295400"/>
            <a:ext cx="3048000" cy="4525963"/>
          </a:xfrm>
        </p:spPr>
        <p:txBody>
          <a:bodyPr wrap="square" anchor="t">
            <a:normAutofit/>
          </a:bodyPr>
          <a:lstStyle/>
          <a:p>
            <a:r>
              <a:rPr lang="en-US" sz="2800" dirty="0"/>
              <a:t>Regenerative Agriculture – </a:t>
            </a:r>
          </a:p>
          <a:p>
            <a:r>
              <a:rPr lang="en-US" sz="2000" dirty="0"/>
              <a:t>Farming and ranching in </a:t>
            </a:r>
            <a:r>
              <a:rPr lang="en-US" sz="2000" u="sng" dirty="0"/>
              <a:t>synchrony</a:t>
            </a:r>
            <a:r>
              <a:rPr lang="en-US" sz="2000" dirty="0"/>
              <a:t> with nature to repair, rebuild, revitalize and restore ecosystem function starting with all life in the soil and moving to all life above the soil.</a:t>
            </a:r>
            <a:endParaRPr lang="en-US" sz="2400" dirty="0"/>
          </a:p>
        </p:txBody>
      </p:sp>
      <p:sp>
        <p:nvSpPr>
          <p:cNvPr id="10" name="Slide Number Placeholder 4">
            <a:extLst>
              <a:ext uri="{FF2B5EF4-FFF2-40B4-BE49-F238E27FC236}">
                <a16:creationId xmlns:a16="http://schemas.microsoft.com/office/drawing/2014/main" id="{3864C3B3-D356-C316-F254-C4BAED953D84}"/>
              </a:ext>
            </a:extLst>
          </p:cNvPr>
          <p:cNvSpPr>
            <a:spLocks noGrp="1"/>
          </p:cNvSpPr>
          <p:nvPr>
            <p:ph type="sldNum" sz="quarter" idx="4294967295"/>
          </p:nvPr>
        </p:nvSpPr>
        <p:spPr bwMode="auto">
          <a:xfrm>
            <a:off x="100584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pitchFamily="34" charset="0"/>
                <a:ea typeface="+mn-ea"/>
                <a:cs typeface="+mn-cs"/>
              </a:defRPr>
            </a:lvl1pPr>
            <a:lvl2pPr marL="457200" algn="l" rtl="0" fontAlgn="base">
              <a:spcBef>
                <a:spcPct val="0"/>
              </a:spcBef>
              <a:spcAft>
                <a:spcPct val="0"/>
              </a:spcAft>
              <a:defRPr sz="2400" kern="1200">
                <a:solidFill>
                  <a:schemeClr val="tx1"/>
                </a:solidFill>
                <a:latin typeface="Times" pitchFamily="18" charset="0"/>
                <a:ea typeface="+mn-ea"/>
                <a:cs typeface="+mn-cs"/>
              </a:defRPr>
            </a:lvl2pPr>
            <a:lvl3pPr marL="914400" algn="l" rtl="0" fontAlgn="base">
              <a:spcBef>
                <a:spcPct val="0"/>
              </a:spcBef>
              <a:spcAft>
                <a:spcPct val="0"/>
              </a:spcAft>
              <a:defRPr sz="2400" kern="1200">
                <a:solidFill>
                  <a:schemeClr val="tx1"/>
                </a:solidFill>
                <a:latin typeface="Times" pitchFamily="18" charset="0"/>
                <a:ea typeface="+mn-ea"/>
                <a:cs typeface="+mn-cs"/>
              </a:defRPr>
            </a:lvl3pPr>
            <a:lvl4pPr marL="1371600" algn="l" rtl="0" fontAlgn="base">
              <a:spcBef>
                <a:spcPct val="0"/>
              </a:spcBef>
              <a:spcAft>
                <a:spcPct val="0"/>
              </a:spcAft>
              <a:defRPr sz="2400" kern="1200">
                <a:solidFill>
                  <a:schemeClr val="tx1"/>
                </a:solidFill>
                <a:latin typeface="Times" pitchFamily="18" charset="0"/>
                <a:ea typeface="+mn-ea"/>
                <a:cs typeface="+mn-cs"/>
              </a:defRPr>
            </a:lvl4pPr>
            <a:lvl5pPr marL="1828800" algn="l" rtl="0" fontAlgn="base">
              <a:spcBef>
                <a:spcPct val="0"/>
              </a:spcBef>
              <a:spcAft>
                <a:spcPct val="0"/>
              </a:spcAft>
              <a:defRPr sz="2400" kern="1200">
                <a:solidFill>
                  <a:schemeClr val="tx1"/>
                </a:solidFill>
                <a:latin typeface="Times" pitchFamily="18" charset="0"/>
                <a:ea typeface="+mn-ea"/>
                <a:cs typeface="+mn-cs"/>
              </a:defRPr>
            </a:lvl5pPr>
            <a:lvl6pPr marL="2286000" algn="l" defTabSz="914400" rtl="0" eaLnBrk="1" latinLnBrk="0" hangingPunct="1">
              <a:defRPr sz="2400" kern="1200">
                <a:solidFill>
                  <a:schemeClr val="tx1"/>
                </a:solidFill>
                <a:latin typeface="Times" pitchFamily="18" charset="0"/>
                <a:ea typeface="+mn-ea"/>
                <a:cs typeface="+mn-cs"/>
              </a:defRPr>
            </a:lvl6pPr>
            <a:lvl7pPr marL="2743200" algn="l" defTabSz="914400" rtl="0" eaLnBrk="1" latinLnBrk="0" hangingPunct="1">
              <a:defRPr sz="2400" kern="1200">
                <a:solidFill>
                  <a:schemeClr val="tx1"/>
                </a:solidFill>
                <a:latin typeface="Times" pitchFamily="18" charset="0"/>
                <a:ea typeface="+mn-ea"/>
                <a:cs typeface="+mn-cs"/>
              </a:defRPr>
            </a:lvl7pPr>
            <a:lvl8pPr marL="3200400" algn="l" defTabSz="914400" rtl="0" eaLnBrk="1" latinLnBrk="0" hangingPunct="1">
              <a:defRPr sz="2400" kern="1200">
                <a:solidFill>
                  <a:schemeClr val="tx1"/>
                </a:solidFill>
                <a:latin typeface="Times" pitchFamily="18" charset="0"/>
                <a:ea typeface="+mn-ea"/>
                <a:cs typeface="+mn-cs"/>
              </a:defRPr>
            </a:lvl8pPr>
            <a:lvl9pPr marL="3657600" algn="l" defTabSz="914400" rtl="0" eaLnBrk="1" latinLnBrk="0" hangingPunct="1">
              <a:defRPr sz="2400" kern="1200">
                <a:solidFill>
                  <a:schemeClr val="tx1"/>
                </a:solidFill>
                <a:latin typeface="Times" pitchFamily="18" charset="0"/>
                <a:ea typeface="+mn-ea"/>
                <a:cs typeface="+mn-cs"/>
              </a:defRPr>
            </a:lvl9pPr>
          </a:lstStyle>
          <a:p>
            <a:pPr>
              <a:spcAft>
                <a:spcPts val="600"/>
              </a:spcAft>
              <a:defRPr/>
            </a:pPr>
            <a:fld id="{32AD3895-B97D-4661-B026-00470459A166}" type="slidenum">
              <a:rPr lang="en-US" smtClean="0"/>
              <a:pPr>
                <a:defRPr/>
              </a:pPr>
              <a:t>3</a:t>
            </a:fld>
            <a:endParaRPr lang="en-US"/>
          </a:p>
        </p:txBody>
      </p:sp>
      <p:pic>
        <p:nvPicPr>
          <p:cNvPr id="4" name="object 4">
            <a:extLst>
              <a:ext uri="{FF2B5EF4-FFF2-40B4-BE49-F238E27FC236}">
                <a16:creationId xmlns:a16="http://schemas.microsoft.com/office/drawing/2014/main" id="{C5945001-E5DE-399A-2B7A-04DC4D5E231A}"/>
              </a:ext>
            </a:extLst>
          </p:cNvPr>
          <p:cNvPicPr/>
          <p:nvPr/>
        </p:nvPicPr>
        <p:blipFill rotWithShape="1">
          <a:blip r:embed="rId3" cstate="print"/>
          <a:srcRect t="23226" b="1"/>
          <a:stretch/>
        </p:blipFill>
        <p:spPr>
          <a:xfrm flipH="1">
            <a:off x="4114801" y="1276558"/>
            <a:ext cx="6324525" cy="3948823"/>
          </a:xfrm>
          <a:prstGeom prst="rect">
            <a:avLst/>
          </a:prstGeom>
          <a:ln w="28575">
            <a:solidFill>
              <a:schemeClr val="tx1"/>
            </a:solidFill>
          </a:ln>
        </p:spPr>
      </p:pic>
      <p:sp>
        <p:nvSpPr>
          <p:cNvPr id="8" name="TextBox 7">
            <a:extLst>
              <a:ext uri="{FF2B5EF4-FFF2-40B4-BE49-F238E27FC236}">
                <a16:creationId xmlns:a16="http://schemas.microsoft.com/office/drawing/2014/main" id="{79D37B66-CB9C-23B1-7790-83E829C77233}"/>
              </a:ext>
            </a:extLst>
          </p:cNvPr>
          <p:cNvSpPr txBox="1"/>
          <p:nvPr/>
        </p:nvSpPr>
        <p:spPr>
          <a:xfrm>
            <a:off x="4075114" y="1276557"/>
            <a:ext cx="6095998"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    Conventional</a:t>
            </a:r>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Regenerative</a:t>
            </a:r>
          </a:p>
        </p:txBody>
      </p:sp>
      <p:pic>
        <p:nvPicPr>
          <p:cNvPr id="9" name="Picture 2" descr="Fact Sheets - Understanding Ag">
            <a:extLst>
              <a:ext uri="{FF2B5EF4-FFF2-40B4-BE49-F238E27FC236}">
                <a16:creationId xmlns:a16="http://schemas.microsoft.com/office/drawing/2014/main" id="{C14E2D71-F9DA-FC5A-7792-2037872672C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6845" b="7639"/>
          <a:stretch/>
        </p:blipFill>
        <p:spPr bwMode="auto">
          <a:xfrm>
            <a:off x="7244680" y="5238817"/>
            <a:ext cx="2910441" cy="129887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Fact Sheets - Understanding Ag">
            <a:extLst>
              <a:ext uri="{FF2B5EF4-FFF2-40B4-BE49-F238E27FC236}">
                <a16:creationId xmlns:a16="http://schemas.microsoft.com/office/drawing/2014/main" id="{1DA3AC90-D4B5-DBFD-8A5A-CCE861E160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83" t="21225" r="-983" b="43259"/>
          <a:stretch/>
        </p:blipFill>
        <p:spPr bwMode="auto">
          <a:xfrm>
            <a:off x="4375472" y="5272308"/>
            <a:ext cx="2899263" cy="1293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22254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7D91F-F2F7-7EBD-579D-82CF26198E63}"/>
              </a:ext>
            </a:extLst>
          </p:cNvPr>
          <p:cNvSpPr>
            <a:spLocks noGrp="1"/>
          </p:cNvSpPr>
          <p:nvPr>
            <p:ph type="title"/>
          </p:nvPr>
        </p:nvSpPr>
        <p:spPr>
          <a:xfrm>
            <a:off x="2149928" y="43806"/>
            <a:ext cx="9652000" cy="762000"/>
          </a:xfrm>
        </p:spPr>
        <p:txBody>
          <a:bodyPr wrap="square" anchor="ctr">
            <a:normAutofit/>
          </a:bodyPr>
          <a:lstStyle/>
          <a:p>
            <a:r>
              <a:rPr lang="en-US" sz="3200" dirty="0"/>
              <a:t>Research Question</a:t>
            </a:r>
          </a:p>
        </p:txBody>
      </p:sp>
      <p:sp>
        <p:nvSpPr>
          <p:cNvPr id="3" name="Content Placeholder 2">
            <a:extLst>
              <a:ext uri="{FF2B5EF4-FFF2-40B4-BE49-F238E27FC236}">
                <a16:creationId xmlns:a16="http://schemas.microsoft.com/office/drawing/2014/main" id="{4877BD65-6381-28AE-344F-722B18CCA2F5}"/>
              </a:ext>
            </a:extLst>
          </p:cNvPr>
          <p:cNvSpPr>
            <a:spLocks noGrp="1"/>
          </p:cNvSpPr>
          <p:nvPr>
            <p:ph idx="1"/>
          </p:nvPr>
        </p:nvSpPr>
        <p:spPr>
          <a:xfrm>
            <a:off x="609600" y="1295400"/>
            <a:ext cx="7064829" cy="5220348"/>
          </a:xfrm>
        </p:spPr>
        <p:txBody>
          <a:bodyPr wrap="square" anchor="t">
            <a:normAutofit fontScale="85000" lnSpcReduction="20000"/>
          </a:bodyPr>
          <a:lstStyle/>
          <a:p>
            <a:pPr>
              <a:lnSpc>
                <a:spcPct val="90000"/>
              </a:lnSpc>
            </a:pPr>
            <a:r>
              <a:rPr lang="en-US" sz="2300" dirty="0"/>
              <a:t>Army Climate Strategy </a:t>
            </a:r>
          </a:p>
          <a:p>
            <a:pPr lvl="1">
              <a:lnSpc>
                <a:spcPct val="90000"/>
              </a:lnSpc>
            </a:pPr>
            <a:r>
              <a:rPr lang="en-US" sz="2300" dirty="0"/>
              <a:t>Focuses on reducing Greenhouse Gasses</a:t>
            </a:r>
          </a:p>
          <a:p>
            <a:pPr lvl="1">
              <a:lnSpc>
                <a:spcPct val="90000"/>
              </a:lnSpc>
            </a:pPr>
            <a:r>
              <a:rPr lang="en-US" sz="2300" dirty="0"/>
              <a:t>Goal Net Zero Emissions NLT 2050</a:t>
            </a:r>
          </a:p>
          <a:p>
            <a:pPr lvl="1">
              <a:lnSpc>
                <a:spcPct val="90000"/>
              </a:lnSpc>
            </a:pPr>
            <a:r>
              <a:rPr lang="en-US" sz="2300" dirty="0"/>
              <a:t>LOE 1 is Installations</a:t>
            </a:r>
          </a:p>
          <a:p>
            <a:pPr>
              <a:lnSpc>
                <a:spcPct val="90000"/>
              </a:lnSpc>
            </a:pPr>
            <a:r>
              <a:rPr lang="en-US" sz="2300" dirty="0"/>
              <a:t>Army owns or manages 13 million acres</a:t>
            </a:r>
          </a:p>
          <a:p>
            <a:pPr lvl="1">
              <a:lnSpc>
                <a:spcPct val="90000"/>
              </a:lnSpc>
            </a:pPr>
            <a:r>
              <a:rPr lang="en-US" sz="2300" dirty="0"/>
              <a:t>Current and Former Ag Leases</a:t>
            </a:r>
          </a:p>
          <a:p>
            <a:pPr lvl="1">
              <a:lnSpc>
                <a:spcPct val="90000"/>
              </a:lnSpc>
            </a:pPr>
            <a:r>
              <a:rPr lang="en-US" sz="2300" dirty="0"/>
              <a:t>REPI/ACUB land</a:t>
            </a:r>
          </a:p>
          <a:p>
            <a:pPr marL="0" indent="0">
              <a:buNone/>
            </a:pPr>
            <a:endParaRPr lang="en-US" sz="2300" dirty="0"/>
          </a:p>
          <a:p>
            <a:pPr>
              <a:lnSpc>
                <a:spcPct val="90000"/>
              </a:lnSpc>
            </a:pPr>
            <a:r>
              <a:rPr lang="en-US" sz="2300" dirty="0"/>
              <a:t>Through regenerative agriculture practices to what extent can the Army sequester carbon on owned and managed land?</a:t>
            </a:r>
          </a:p>
          <a:p>
            <a:pPr>
              <a:lnSpc>
                <a:spcPct val="90000"/>
              </a:lnSpc>
            </a:pPr>
            <a:endParaRPr lang="en-US" sz="2300" dirty="0"/>
          </a:p>
          <a:p>
            <a:pPr>
              <a:lnSpc>
                <a:spcPct val="90000"/>
              </a:lnSpc>
            </a:pPr>
            <a:r>
              <a:rPr lang="en-US" sz="2300" dirty="0"/>
              <a:t>Goals</a:t>
            </a:r>
          </a:p>
          <a:p>
            <a:pPr lvl="1">
              <a:lnSpc>
                <a:spcPct val="90000"/>
              </a:lnSpc>
            </a:pPr>
            <a:r>
              <a:rPr lang="en-US" sz="2300" dirty="0"/>
              <a:t>Increase carbon in the soil</a:t>
            </a:r>
          </a:p>
          <a:p>
            <a:pPr lvl="1">
              <a:lnSpc>
                <a:spcPct val="90000"/>
              </a:lnSpc>
            </a:pPr>
            <a:r>
              <a:rPr lang="en-US" sz="2300" dirty="0"/>
              <a:t>Increase biomass below and above soil level and extend the green season of perennial and annual grasses</a:t>
            </a:r>
          </a:p>
          <a:p>
            <a:pPr lvl="1">
              <a:lnSpc>
                <a:spcPct val="90000"/>
              </a:lnSpc>
            </a:pPr>
            <a:r>
              <a:rPr lang="en-US" sz="2300" dirty="0"/>
              <a:t>Regulate soil temps across seasons (cooler soil temp in summer &amp; warmer soil temps in winter)</a:t>
            </a:r>
          </a:p>
          <a:p>
            <a:pPr lvl="1">
              <a:lnSpc>
                <a:spcPct val="90000"/>
              </a:lnSpc>
            </a:pPr>
            <a:r>
              <a:rPr lang="en-US" sz="2300" dirty="0"/>
              <a:t>Capture more rainfall (improve water infiltrate rates)</a:t>
            </a:r>
          </a:p>
          <a:p>
            <a:pPr lvl="1">
              <a:lnSpc>
                <a:spcPct val="90000"/>
              </a:lnSpc>
            </a:pPr>
            <a:r>
              <a:rPr lang="en-US" sz="2300" dirty="0"/>
              <a:t>Improve wildlife habitat</a:t>
            </a:r>
            <a:endParaRPr lang="en-US" sz="1500" dirty="0"/>
          </a:p>
        </p:txBody>
      </p:sp>
      <p:sp>
        <p:nvSpPr>
          <p:cNvPr id="9" name="Slide Number Placeholder 4">
            <a:extLst>
              <a:ext uri="{FF2B5EF4-FFF2-40B4-BE49-F238E27FC236}">
                <a16:creationId xmlns:a16="http://schemas.microsoft.com/office/drawing/2014/main" id="{6BCFE06A-6723-7B2B-46D1-9D64DFD29FAA}"/>
              </a:ext>
            </a:extLst>
          </p:cNvPr>
          <p:cNvSpPr>
            <a:spLocks noGrp="1"/>
          </p:cNvSpPr>
          <p:nvPr>
            <p:ph type="sldNum" sz="quarter" idx="4294967295"/>
          </p:nvPr>
        </p:nvSpPr>
        <p:spPr bwMode="auto">
          <a:xfrm>
            <a:off x="100584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pitchFamily="34" charset="0"/>
                <a:ea typeface="+mn-ea"/>
                <a:cs typeface="+mn-cs"/>
              </a:defRPr>
            </a:lvl1pPr>
            <a:lvl2pPr marL="457200" algn="l" rtl="0" fontAlgn="base">
              <a:spcBef>
                <a:spcPct val="0"/>
              </a:spcBef>
              <a:spcAft>
                <a:spcPct val="0"/>
              </a:spcAft>
              <a:defRPr sz="2400" kern="1200">
                <a:solidFill>
                  <a:schemeClr val="tx1"/>
                </a:solidFill>
                <a:latin typeface="Times" pitchFamily="18" charset="0"/>
                <a:ea typeface="+mn-ea"/>
                <a:cs typeface="+mn-cs"/>
              </a:defRPr>
            </a:lvl2pPr>
            <a:lvl3pPr marL="914400" algn="l" rtl="0" fontAlgn="base">
              <a:spcBef>
                <a:spcPct val="0"/>
              </a:spcBef>
              <a:spcAft>
                <a:spcPct val="0"/>
              </a:spcAft>
              <a:defRPr sz="2400" kern="1200">
                <a:solidFill>
                  <a:schemeClr val="tx1"/>
                </a:solidFill>
                <a:latin typeface="Times" pitchFamily="18" charset="0"/>
                <a:ea typeface="+mn-ea"/>
                <a:cs typeface="+mn-cs"/>
              </a:defRPr>
            </a:lvl3pPr>
            <a:lvl4pPr marL="1371600" algn="l" rtl="0" fontAlgn="base">
              <a:spcBef>
                <a:spcPct val="0"/>
              </a:spcBef>
              <a:spcAft>
                <a:spcPct val="0"/>
              </a:spcAft>
              <a:defRPr sz="2400" kern="1200">
                <a:solidFill>
                  <a:schemeClr val="tx1"/>
                </a:solidFill>
                <a:latin typeface="Times" pitchFamily="18" charset="0"/>
                <a:ea typeface="+mn-ea"/>
                <a:cs typeface="+mn-cs"/>
              </a:defRPr>
            </a:lvl4pPr>
            <a:lvl5pPr marL="1828800" algn="l" rtl="0" fontAlgn="base">
              <a:spcBef>
                <a:spcPct val="0"/>
              </a:spcBef>
              <a:spcAft>
                <a:spcPct val="0"/>
              </a:spcAft>
              <a:defRPr sz="2400" kern="1200">
                <a:solidFill>
                  <a:schemeClr val="tx1"/>
                </a:solidFill>
                <a:latin typeface="Times" pitchFamily="18" charset="0"/>
                <a:ea typeface="+mn-ea"/>
                <a:cs typeface="+mn-cs"/>
              </a:defRPr>
            </a:lvl5pPr>
            <a:lvl6pPr marL="2286000" algn="l" defTabSz="914400" rtl="0" eaLnBrk="1" latinLnBrk="0" hangingPunct="1">
              <a:defRPr sz="2400" kern="1200">
                <a:solidFill>
                  <a:schemeClr val="tx1"/>
                </a:solidFill>
                <a:latin typeface="Times" pitchFamily="18" charset="0"/>
                <a:ea typeface="+mn-ea"/>
                <a:cs typeface="+mn-cs"/>
              </a:defRPr>
            </a:lvl6pPr>
            <a:lvl7pPr marL="2743200" algn="l" defTabSz="914400" rtl="0" eaLnBrk="1" latinLnBrk="0" hangingPunct="1">
              <a:defRPr sz="2400" kern="1200">
                <a:solidFill>
                  <a:schemeClr val="tx1"/>
                </a:solidFill>
                <a:latin typeface="Times" pitchFamily="18" charset="0"/>
                <a:ea typeface="+mn-ea"/>
                <a:cs typeface="+mn-cs"/>
              </a:defRPr>
            </a:lvl7pPr>
            <a:lvl8pPr marL="3200400" algn="l" defTabSz="914400" rtl="0" eaLnBrk="1" latinLnBrk="0" hangingPunct="1">
              <a:defRPr sz="2400" kern="1200">
                <a:solidFill>
                  <a:schemeClr val="tx1"/>
                </a:solidFill>
                <a:latin typeface="Times" pitchFamily="18" charset="0"/>
                <a:ea typeface="+mn-ea"/>
                <a:cs typeface="+mn-cs"/>
              </a:defRPr>
            </a:lvl8pPr>
            <a:lvl9pPr marL="3657600" algn="l" defTabSz="914400" rtl="0" eaLnBrk="1" latinLnBrk="0" hangingPunct="1">
              <a:defRPr sz="2400" kern="1200">
                <a:solidFill>
                  <a:schemeClr val="tx1"/>
                </a:solidFill>
                <a:latin typeface="Times" pitchFamily="18" charset="0"/>
                <a:ea typeface="+mn-ea"/>
                <a:cs typeface="+mn-cs"/>
              </a:defRPr>
            </a:lvl9pPr>
          </a:lstStyle>
          <a:p>
            <a:pPr>
              <a:spcAft>
                <a:spcPts val="600"/>
              </a:spcAft>
              <a:defRPr/>
            </a:pPr>
            <a:fld id="{3EBCA6A3-2B35-4DB8-9490-A2325E0EAFA4}" type="slidenum">
              <a:rPr lang="en-US" smtClean="0"/>
              <a:pPr>
                <a:defRPr/>
              </a:pPr>
              <a:t>4</a:t>
            </a:fld>
            <a:endParaRPr lang="en-US"/>
          </a:p>
        </p:txBody>
      </p:sp>
      <p:pic>
        <p:nvPicPr>
          <p:cNvPr id="4" name="Picture 3" descr="Website&#10;&#10;Description automatically generated">
            <a:extLst>
              <a:ext uri="{FF2B5EF4-FFF2-40B4-BE49-F238E27FC236}">
                <a16:creationId xmlns:a16="http://schemas.microsoft.com/office/drawing/2014/main" id="{0E105B6B-7DE4-6836-E76D-9742EFA9E0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60571" y="1506684"/>
            <a:ext cx="3487218" cy="4525963"/>
          </a:xfrm>
          <a:prstGeom prst="rect">
            <a:avLst/>
          </a:prstGeom>
          <a:noFill/>
          <a:ln w="15875">
            <a:solidFill>
              <a:schemeClr val="tx1"/>
            </a:solidFill>
          </a:ln>
        </p:spPr>
      </p:pic>
    </p:spTree>
    <p:extLst>
      <p:ext uri="{BB962C8B-B14F-4D97-AF65-F5344CB8AC3E}">
        <p14:creationId xmlns:p14="http://schemas.microsoft.com/office/powerpoint/2010/main" val="6694240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BFBCB-5092-CE07-F1A0-74A5C9DE0648}"/>
              </a:ext>
            </a:extLst>
          </p:cNvPr>
          <p:cNvSpPr>
            <a:spLocks noGrp="1"/>
          </p:cNvSpPr>
          <p:nvPr>
            <p:ph type="title"/>
          </p:nvPr>
        </p:nvSpPr>
        <p:spPr>
          <a:xfrm>
            <a:off x="2133600" y="72439"/>
            <a:ext cx="9652000" cy="762000"/>
          </a:xfrm>
        </p:spPr>
        <p:txBody>
          <a:bodyPr/>
          <a:lstStyle/>
          <a:p>
            <a:r>
              <a:rPr lang="en-US" sz="2800" dirty="0"/>
              <a:t>Regenerative Grazing Proof of Concept</a:t>
            </a:r>
          </a:p>
        </p:txBody>
      </p:sp>
      <p:sp>
        <p:nvSpPr>
          <p:cNvPr id="3" name="Content Placeholder 2">
            <a:extLst>
              <a:ext uri="{FF2B5EF4-FFF2-40B4-BE49-F238E27FC236}">
                <a16:creationId xmlns:a16="http://schemas.microsoft.com/office/drawing/2014/main" id="{BDAD2645-55CA-89F9-FD4E-27D28851A1C1}"/>
              </a:ext>
            </a:extLst>
          </p:cNvPr>
          <p:cNvSpPr>
            <a:spLocks noGrp="1"/>
          </p:cNvSpPr>
          <p:nvPr>
            <p:ph idx="1"/>
          </p:nvPr>
        </p:nvSpPr>
        <p:spPr>
          <a:xfrm>
            <a:off x="609600" y="1077686"/>
            <a:ext cx="5732155" cy="5707875"/>
          </a:xfrm>
        </p:spPr>
        <p:txBody>
          <a:bodyPr>
            <a:normAutofit fontScale="92500" lnSpcReduction="10000"/>
          </a:bodyPr>
          <a:lstStyle/>
          <a:p>
            <a:endParaRPr lang="en-US" sz="1400" b="1" dirty="0"/>
          </a:p>
          <a:p>
            <a:r>
              <a:rPr lang="en-US" sz="2000" b="1" dirty="0"/>
              <a:t>Regenerative Grazing</a:t>
            </a:r>
          </a:p>
          <a:p>
            <a:pPr lvl="1"/>
            <a:r>
              <a:rPr lang="en-US" sz="2000" dirty="0"/>
              <a:t>Biomimicry</a:t>
            </a:r>
            <a:endParaRPr lang="en-US" sz="2000" dirty="0">
              <a:cs typeface="Times"/>
            </a:endParaRPr>
          </a:p>
          <a:p>
            <a:pPr lvl="1"/>
            <a:r>
              <a:rPr lang="en-US" sz="2000" dirty="0"/>
              <a:t>Daily Moves</a:t>
            </a:r>
            <a:endParaRPr lang="en-US" sz="2000" dirty="0">
              <a:cs typeface="Times"/>
            </a:endParaRPr>
          </a:p>
          <a:p>
            <a:pPr lvl="1"/>
            <a:r>
              <a:rPr lang="en-US" sz="2000" dirty="0"/>
              <a:t>Local Ranchers supply the cattle</a:t>
            </a:r>
            <a:endParaRPr lang="en-US" sz="2000" dirty="0">
              <a:cs typeface="Times"/>
            </a:endParaRPr>
          </a:p>
          <a:p>
            <a:pPr lvl="1"/>
            <a:r>
              <a:rPr lang="en-US" sz="2000" dirty="0"/>
              <a:t>Installation provides Land Access</a:t>
            </a:r>
            <a:endParaRPr lang="en-US" sz="2000" dirty="0">
              <a:cs typeface="Times"/>
            </a:endParaRPr>
          </a:p>
          <a:p>
            <a:pPr lvl="1"/>
            <a:r>
              <a:rPr lang="en-US" sz="2000" dirty="0"/>
              <a:t>Regen Ag Compliant Grazing</a:t>
            </a:r>
            <a:endParaRPr lang="en-US" sz="2000" dirty="0">
              <a:cs typeface="Times"/>
            </a:endParaRPr>
          </a:p>
          <a:p>
            <a:pPr lvl="1"/>
            <a:r>
              <a:rPr lang="en-US" sz="2000" dirty="0"/>
              <a:t>Regen Ag Consultant Oversight</a:t>
            </a:r>
          </a:p>
          <a:p>
            <a:pPr lvl="1"/>
            <a:endParaRPr lang="en-US" sz="2000" dirty="0">
              <a:cs typeface="Times"/>
            </a:endParaRPr>
          </a:p>
          <a:p>
            <a:pPr marL="514350" indent="-457200"/>
            <a:r>
              <a:rPr lang="en-US" sz="2000" b="1" dirty="0">
                <a:cs typeface="Times"/>
              </a:rPr>
              <a:t>Suite of Benefits</a:t>
            </a:r>
          </a:p>
          <a:p>
            <a:pPr lvl="1"/>
            <a:r>
              <a:rPr lang="en-US" sz="2000" dirty="0">
                <a:cs typeface="Times"/>
              </a:rPr>
              <a:t>Increase Warfighter training efficiency</a:t>
            </a:r>
          </a:p>
          <a:p>
            <a:pPr lvl="1"/>
            <a:r>
              <a:rPr lang="en-US" sz="2000" dirty="0">
                <a:cs typeface="Times"/>
              </a:rPr>
              <a:t>Carbon Sequestration</a:t>
            </a:r>
          </a:p>
          <a:p>
            <a:pPr lvl="1"/>
            <a:r>
              <a:rPr lang="en-US" sz="2000" dirty="0">
                <a:cs typeface="Times"/>
              </a:rPr>
              <a:t>Decrease costs</a:t>
            </a:r>
          </a:p>
          <a:p>
            <a:pPr lvl="1"/>
            <a:r>
              <a:rPr lang="en-US" sz="2000" dirty="0">
                <a:cs typeface="Times"/>
              </a:rPr>
              <a:t>Wildfire reduction</a:t>
            </a:r>
          </a:p>
          <a:p>
            <a:pPr lvl="1"/>
            <a:r>
              <a:rPr lang="en-US" sz="2000" dirty="0">
                <a:cs typeface="Times"/>
              </a:rPr>
              <a:t>Enhanced CIV/ MIL relations</a:t>
            </a:r>
          </a:p>
          <a:p>
            <a:pPr lvl="1"/>
            <a:r>
              <a:rPr lang="en-US" sz="2000" dirty="0">
                <a:cs typeface="Times"/>
              </a:rPr>
              <a:t>Increased water infiltration</a:t>
            </a:r>
          </a:p>
          <a:p>
            <a:pPr lvl="1"/>
            <a:r>
              <a:rPr lang="en-US" sz="2000" dirty="0">
                <a:cs typeface="Times"/>
              </a:rPr>
              <a:t>Return to perennial grasslands</a:t>
            </a:r>
          </a:p>
          <a:p>
            <a:pPr lvl="1"/>
            <a:r>
              <a:rPr lang="en-US" sz="2000" dirty="0">
                <a:cs typeface="Times"/>
              </a:rPr>
              <a:t>Biodiversity</a:t>
            </a:r>
          </a:p>
          <a:p>
            <a:pPr marL="914400" lvl="1" indent="-457200"/>
            <a:endParaRPr lang="en-US" sz="2000" b="1" dirty="0">
              <a:cs typeface="Times"/>
            </a:endParaRPr>
          </a:p>
          <a:p>
            <a:pPr lvl="1"/>
            <a:endParaRPr lang="en-US" sz="2000" b="1" dirty="0">
              <a:cs typeface="Times"/>
            </a:endParaRPr>
          </a:p>
        </p:txBody>
      </p:sp>
      <p:pic>
        <p:nvPicPr>
          <p:cNvPr id="5" name="Picture 4">
            <a:extLst>
              <a:ext uri="{FF2B5EF4-FFF2-40B4-BE49-F238E27FC236}">
                <a16:creationId xmlns:a16="http://schemas.microsoft.com/office/drawing/2014/main" id="{ADE78CE5-444B-1BD3-70C3-0701B99004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1755" y="1326937"/>
            <a:ext cx="4201390" cy="2798126"/>
          </a:xfrm>
          <a:prstGeom prst="rect">
            <a:avLst/>
          </a:prstGeom>
        </p:spPr>
      </p:pic>
      <p:pic>
        <p:nvPicPr>
          <p:cNvPr id="10" name="Picture 9" descr="A picture containing grass, sky, outdoor, field&#10;&#10;Description automatically generated">
            <a:extLst>
              <a:ext uri="{FF2B5EF4-FFF2-40B4-BE49-F238E27FC236}">
                <a16:creationId xmlns:a16="http://schemas.microsoft.com/office/drawing/2014/main" id="{ECFF903C-6FE9-A7E2-ADC0-DEB4AE2D45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5710" y="4254203"/>
            <a:ext cx="4201227" cy="2363190"/>
          </a:xfrm>
          <a:prstGeom prst="rect">
            <a:avLst/>
          </a:prstGeom>
        </p:spPr>
      </p:pic>
      <p:sp>
        <p:nvSpPr>
          <p:cNvPr id="4" name="Rectangle 1">
            <a:extLst>
              <a:ext uri="{FF2B5EF4-FFF2-40B4-BE49-F238E27FC236}">
                <a16:creationId xmlns:a16="http://schemas.microsoft.com/office/drawing/2014/main" id="{05684FF7-C773-2536-391C-ACC81AE5567B}"/>
              </a:ext>
            </a:extLst>
          </p:cNvPr>
          <p:cNvSpPr>
            <a:spLocks noChangeArrowheads="1"/>
          </p:cNvSpPr>
          <p:nvPr/>
        </p:nvSpPr>
        <p:spPr bwMode="auto">
          <a:xfrm>
            <a:off x="1524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1259555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0413769-1A72-45CA-D8F4-85BF8DF68703}"/>
              </a:ext>
            </a:extLst>
          </p:cNvPr>
          <p:cNvSpPr>
            <a:spLocks noGrp="1"/>
          </p:cNvSpPr>
          <p:nvPr>
            <p:ph type="title"/>
          </p:nvPr>
        </p:nvSpPr>
        <p:spPr>
          <a:xfrm>
            <a:off x="2043491" y="43934"/>
            <a:ext cx="9652000" cy="762000"/>
          </a:xfrm>
        </p:spPr>
        <p:txBody>
          <a:bodyPr/>
          <a:lstStyle/>
          <a:p>
            <a:r>
              <a:rPr lang="en-US" sz="2800" dirty="0"/>
              <a:t>Regenerative Grazing Proof of Concept</a:t>
            </a:r>
          </a:p>
        </p:txBody>
      </p:sp>
      <p:sp>
        <p:nvSpPr>
          <p:cNvPr id="3" name="Content Placeholder 2">
            <a:extLst>
              <a:ext uri="{FF2B5EF4-FFF2-40B4-BE49-F238E27FC236}">
                <a16:creationId xmlns:a16="http://schemas.microsoft.com/office/drawing/2014/main" id="{BDAD2645-55CA-89F9-FD4E-27D28851A1C1}"/>
              </a:ext>
            </a:extLst>
          </p:cNvPr>
          <p:cNvSpPr>
            <a:spLocks noGrp="1"/>
          </p:cNvSpPr>
          <p:nvPr>
            <p:ph idx="1"/>
          </p:nvPr>
        </p:nvSpPr>
        <p:spPr>
          <a:xfrm>
            <a:off x="609600" y="1110640"/>
            <a:ext cx="10972800" cy="4525963"/>
          </a:xfrm>
        </p:spPr>
        <p:txBody>
          <a:bodyPr>
            <a:normAutofit/>
          </a:bodyPr>
          <a:lstStyle/>
          <a:p>
            <a:pPr marL="514350" indent="-457200"/>
            <a:r>
              <a:rPr lang="en-US" sz="2000" b="1" dirty="0">
                <a:cs typeface="Times"/>
              </a:rPr>
              <a:t>Measurements - Ecdysis</a:t>
            </a:r>
          </a:p>
          <a:p>
            <a:pPr lvl="1"/>
            <a:r>
              <a:rPr lang="en-US" sz="2000" dirty="0"/>
              <a:t>Initial &amp; Year 5 Carbon Measurement</a:t>
            </a:r>
          </a:p>
          <a:p>
            <a:pPr lvl="1"/>
            <a:r>
              <a:rPr lang="en-US" sz="2000" dirty="0">
                <a:cs typeface="Times"/>
              </a:rPr>
              <a:t>Plant Biomass</a:t>
            </a:r>
          </a:p>
          <a:p>
            <a:pPr lvl="1"/>
            <a:r>
              <a:rPr lang="en-US" sz="2000" dirty="0">
                <a:cs typeface="Times"/>
              </a:rPr>
              <a:t>Water Infiltration Test</a:t>
            </a:r>
          </a:p>
          <a:p>
            <a:pPr lvl="1"/>
            <a:r>
              <a:rPr lang="en-US" sz="2000" dirty="0">
                <a:cs typeface="Times"/>
              </a:rPr>
              <a:t>Microbial Communities</a:t>
            </a:r>
          </a:p>
          <a:p>
            <a:pPr lvl="1"/>
            <a:r>
              <a:rPr lang="en-US" sz="2000" dirty="0">
                <a:cs typeface="Times"/>
              </a:rPr>
              <a:t>Invertebrates</a:t>
            </a:r>
          </a:p>
          <a:p>
            <a:pPr lvl="1"/>
            <a:r>
              <a:rPr lang="en-US" sz="2000" dirty="0">
                <a:cs typeface="Times"/>
              </a:rPr>
              <a:t>Birds</a:t>
            </a:r>
          </a:p>
          <a:p>
            <a:pPr lvl="1"/>
            <a:r>
              <a:rPr lang="en-US" sz="2000" dirty="0">
                <a:cs typeface="Times"/>
              </a:rPr>
              <a:t>Forage Production</a:t>
            </a:r>
          </a:p>
          <a:p>
            <a:pPr lvl="1"/>
            <a:r>
              <a:rPr lang="en-US" sz="2000" dirty="0">
                <a:cs typeface="Times"/>
              </a:rPr>
              <a:t>Management and Economics</a:t>
            </a:r>
          </a:p>
          <a:p>
            <a:endParaRPr lang="en-US" sz="1400" b="1" dirty="0"/>
          </a:p>
        </p:txBody>
      </p:sp>
      <p:sp>
        <p:nvSpPr>
          <p:cNvPr id="4" name="Rectangle 1">
            <a:extLst>
              <a:ext uri="{FF2B5EF4-FFF2-40B4-BE49-F238E27FC236}">
                <a16:creationId xmlns:a16="http://schemas.microsoft.com/office/drawing/2014/main" id="{05684FF7-C773-2536-391C-ACC81AE5567B}"/>
              </a:ext>
            </a:extLst>
          </p:cNvPr>
          <p:cNvSpPr>
            <a:spLocks noChangeArrowheads="1"/>
          </p:cNvSpPr>
          <p:nvPr/>
        </p:nvSpPr>
        <p:spPr bwMode="auto">
          <a:xfrm>
            <a:off x="1524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6" name="Picture 5">
            <a:extLst>
              <a:ext uri="{FF2B5EF4-FFF2-40B4-BE49-F238E27FC236}">
                <a16:creationId xmlns:a16="http://schemas.microsoft.com/office/drawing/2014/main" id="{4A21D7E5-57C0-AC92-077C-4F785D4D3591}"/>
              </a:ext>
            </a:extLst>
          </p:cNvPr>
          <p:cNvPicPr>
            <a:picLocks noChangeAspect="1"/>
          </p:cNvPicPr>
          <p:nvPr/>
        </p:nvPicPr>
        <p:blipFill rotWithShape="1">
          <a:blip r:embed="rId3"/>
          <a:srcRect t="10104"/>
          <a:stretch/>
        </p:blipFill>
        <p:spPr>
          <a:xfrm>
            <a:off x="7150619" y="1127789"/>
            <a:ext cx="3504004" cy="3002501"/>
          </a:xfrm>
          <a:prstGeom prst="rect">
            <a:avLst/>
          </a:prstGeom>
        </p:spPr>
      </p:pic>
      <p:sp>
        <p:nvSpPr>
          <p:cNvPr id="9" name="Up Arrow 8">
            <a:extLst>
              <a:ext uri="{FF2B5EF4-FFF2-40B4-BE49-F238E27FC236}">
                <a16:creationId xmlns:a16="http://schemas.microsoft.com/office/drawing/2014/main" id="{A7283FCF-049A-AB74-AC5E-102A0A456F7D}"/>
              </a:ext>
            </a:extLst>
          </p:cNvPr>
          <p:cNvSpPr/>
          <p:nvPr/>
        </p:nvSpPr>
        <p:spPr>
          <a:xfrm rot="5400000">
            <a:off x="6072820" y="1281577"/>
            <a:ext cx="776614" cy="7933436"/>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20FC7F9-2A6E-8E1B-FCA9-7DA0934EB28F}"/>
              </a:ext>
            </a:extLst>
          </p:cNvPr>
          <p:cNvSpPr txBox="1"/>
          <p:nvPr/>
        </p:nvSpPr>
        <p:spPr>
          <a:xfrm>
            <a:off x="2474978" y="4580725"/>
            <a:ext cx="1277419" cy="369332"/>
          </a:xfrm>
          <a:prstGeom prst="rect">
            <a:avLst/>
          </a:prstGeom>
          <a:noFill/>
        </p:spPr>
        <p:txBody>
          <a:bodyPr wrap="square" rtlCol="0">
            <a:spAutoFit/>
          </a:bodyPr>
          <a:lstStyle/>
          <a:p>
            <a:r>
              <a:rPr lang="en-US" dirty="0"/>
              <a:t>Phase 1</a:t>
            </a:r>
          </a:p>
        </p:txBody>
      </p:sp>
      <p:sp>
        <p:nvSpPr>
          <p:cNvPr id="11" name="TextBox 10">
            <a:extLst>
              <a:ext uri="{FF2B5EF4-FFF2-40B4-BE49-F238E27FC236}">
                <a16:creationId xmlns:a16="http://schemas.microsoft.com/office/drawing/2014/main" id="{529509D4-AD99-19FE-15AE-1B8E5E6D855E}"/>
              </a:ext>
            </a:extLst>
          </p:cNvPr>
          <p:cNvSpPr txBox="1"/>
          <p:nvPr/>
        </p:nvSpPr>
        <p:spPr>
          <a:xfrm>
            <a:off x="4033525" y="4597426"/>
            <a:ext cx="1277419" cy="369332"/>
          </a:xfrm>
          <a:prstGeom prst="rect">
            <a:avLst/>
          </a:prstGeom>
          <a:noFill/>
        </p:spPr>
        <p:txBody>
          <a:bodyPr wrap="square" rtlCol="0">
            <a:spAutoFit/>
          </a:bodyPr>
          <a:lstStyle/>
          <a:p>
            <a:r>
              <a:rPr lang="en-US" dirty="0"/>
              <a:t>Phase 2</a:t>
            </a:r>
          </a:p>
        </p:txBody>
      </p:sp>
      <p:sp>
        <p:nvSpPr>
          <p:cNvPr id="13" name="TextBox 12">
            <a:extLst>
              <a:ext uri="{FF2B5EF4-FFF2-40B4-BE49-F238E27FC236}">
                <a16:creationId xmlns:a16="http://schemas.microsoft.com/office/drawing/2014/main" id="{2C6B7712-88F8-0327-7CD2-E221218F7E95}"/>
              </a:ext>
            </a:extLst>
          </p:cNvPr>
          <p:cNvSpPr txBox="1"/>
          <p:nvPr/>
        </p:nvSpPr>
        <p:spPr>
          <a:xfrm>
            <a:off x="5592072" y="4597426"/>
            <a:ext cx="1277419" cy="369332"/>
          </a:xfrm>
          <a:prstGeom prst="rect">
            <a:avLst/>
          </a:prstGeom>
          <a:noFill/>
        </p:spPr>
        <p:txBody>
          <a:bodyPr wrap="square" rtlCol="0">
            <a:spAutoFit/>
          </a:bodyPr>
          <a:lstStyle/>
          <a:p>
            <a:r>
              <a:rPr lang="en-US" dirty="0"/>
              <a:t>Phase 3</a:t>
            </a:r>
          </a:p>
        </p:txBody>
      </p:sp>
      <p:sp>
        <p:nvSpPr>
          <p:cNvPr id="14" name="TextBox 13">
            <a:extLst>
              <a:ext uri="{FF2B5EF4-FFF2-40B4-BE49-F238E27FC236}">
                <a16:creationId xmlns:a16="http://schemas.microsoft.com/office/drawing/2014/main" id="{E5174377-746B-9BBC-E659-E37744EB7169}"/>
              </a:ext>
            </a:extLst>
          </p:cNvPr>
          <p:cNvSpPr txBox="1"/>
          <p:nvPr/>
        </p:nvSpPr>
        <p:spPr>
          <a:xfrm>
            <a:off x="7150619" y="4616320"/>
            <a:ext cx="1277419" cy="369332"/>
          </a:xfrm>
          <a:prstGeom prst="rect">
            <a:avLst/>
          </a:prstGeom>
          <a:noFill/>
        </p:spPr>
        <p:txBody>
          <a:bodyPr wrap="square" rtlCol="0">
            <a:spAutoFit/>
          </a:bodyPr>
          <a:lstStyle/>
          <a:p>
            <a:r>
              <a:rPr lang="en-US" dirty="0"/>
              <a:t>Phase 4</a:t>
            </a:r>
          </a:p>
        </p:txBody>
      </p:sp>
      <p:sp>
        <p:nvSpPr>
          <p:cNvPr id="20" name="TextBox 19">
            <a:extLst>
              <a:ext uri="{FF2B5EF4-FFF2-40B4-BE49-F238E27FC236}">
                <a16:creationId xmlns:a16="http://schemas.microsoft.com/office/drawing/2014/main" id="{143A9F14-618F-27C7-986F-15A0F2C93EB2}"/>
              </a:ext>
            </a:extLst>
          </p:cNvPr>
          <p:cNvSpPr txBox="1"/>
          <p:nvPr/>
        </p:nvSpPr>
        <p:spPr>
          <a:xfrm>
            <a:off x="8709165" y="4621781"/>
            <a:ext cx="1277419" cy="369332"/>
          </a:xfrm>
          <a:prstGeom prst="rect">
            <a:avLst/>
          </a:prstGeom>
          <a:noFill/>
        </p:spPr>
        <p:txBody>
          <a:bodyPr wrap="square" rtlCol="0">
            <a:spAutoFit/>
          </a:bodyPr>
          <a:lstStyle/>
          <a:p>
            <a:r>
              <a:rPr lang="en-US" dirty="0"/>
              <a:t>Phase 5</a:t>
            </a:r>
          </a:p>
        </p:txBody>
      </p:sp>
      <p:sp>
        <p:nvSpPr>
          <p:cNvPr id="18" name="TextBox 17">
            <a:extLst>
              <a:ext uri="{FF2B5EF4-FFF2-40B4-BE49-F238E27FC236}">
                <a16:creationId xmlns:a16="http://schemas.microsoft.com/office/drawing/2014/main" id="{8E2071FE-15F8-733A-D4A1-8682FCCADDB7}"/>
              </a:ext>
            </a:extLst>
          </p:cNvPr>
          <p:cNvSpPr txBox="1"/>
          <p:nvPr/>
        </p:nvSpPr>
        <p:spPr>
          <a:xfrm>
            <a:off x="6857683" y="5410277"/>
            <a:ext cx="1634273" cy="1323439"/>
          </a:xfrm>
          <a:prstGeom prst="rect">
            <a:avLst/>
          </a:prstGeom>
          <a:noFill/>
        </p:spPr>
        <p:txBody>
          <a:bodyPr wrap="square" rtlCol="0">
            <a:spAutoFit/>
          </a:bodyPr>
          <a:lstStyle/>
          <a:p>
            <a:pPr marL="285750" indent="-285750">
              <a:spcAft>
                <a:spcPts val="600"/>
              </a:spcAft>
              <a:buFont typeface="Wingdings" pitchFamily="2" charset="2"/>
              <a:buChar char="q"/>
            </a:pPr>
            <a:r>
              <a:rPr lang="en-US" sz="1400" dirty="0"/>
              <a:t>Baseline Measurements</a:t>
            </a:r>
          </a:p>
          <a:p>
            <a:pPr marL="285750" indent="-285750">
              <a:spcAft>
                <a:spcPts val="600"/>
              </a:spcAft>
              <a:buFont typeface="Wingdings" pitchFamily="2" charset="2"/>
              <a:buChar char="q"/>
            </a:pPr>
            <a:r>
              <a:rPr lang="en-US" sz="1400" dirty="0"/>
              <a:t>Annual Measurements</a:t>
            </a:r>
          </a:p>
          <a:p>
            <a:pPr marL="285750" indent="-285750">
              <a:buFont typeface="Wingdings" pitchFamily="2" charset="2"/>
              <a:buChar char="q"/>
            </a:pPr>
            <a:endParaRPr lang="en-US" sz="1400" dirty="0"/>
          </a:p>
        </p:txBody>
      </p:sp>
      <p:sp>
        <p:nvSpPr>
          <p:cNvPr id="23" name="TextBox 22">
            <a:extLst>
              <a:ext uri="{FF2B5EF4-FFF2-40B4-BE49-F238E27FC236}">
                <a16:creationId xmlns:a16="http://schemas.microsoft.com/office/drawing/2014/main" id="{656D036E-4532-ED76-A02F-44E9A23B2CB3}"/>
              </a:ext>
            </a:extLst>
          </p:cNvPr>
          <p:cNvSpPr txBox="1"/>
          <p:nvPr/>
        </p:nvSpPr>
        <p:spPr>
          <a:xfrm>
            <a:off x="8419654" y="5410277"/>
            <a:ext cx="1780780" cy="1615827"/>
          </a:xfrm>
          <a:prstGeom prst="rect">
            <a:avLst/>
          </a:prstGeom>
          <a:noFill/>
        </p:spPr>
        <p:txBody>
          <a:bodyPr wrap="square" rtlCol="0">
            <a:spAutoFit/>
          </a:bodyPr>
          <a:lstStyle/>
          <a:p>
            <a:pPr marL="285750" indent="-285750">
              <a:spcAft>
                <a:spcPts val="600"/>
              </a:spcAft>
              <a:buFont typeface="Wingdings" pitchFamily="2" charset="2"/>
              <a:buChar char="q"/>
            </a:pPr>
            <a:r>
              <a:rPr lang="en-US" sz="1400" dirty="0"/>
              <a:t>Implementation model developed </a:t>
            </a:r>
          </a:p>
          <a:p>
            <a:pPr marL="285750" indent="-285750">
              <a:spcAft>
                <a:spcPts val="600"/>
              </a:spcAft>
              <a:buFont typeface="Wingdings" pitchFamily="2" charset="2"/>
              <a:buChar char="q"/>
            </a:pPr>
            <a:r>
              <a:rPr lang="en-US" sz="1400" dirty="0"/>
              <a:t>Data published </a:t>
            </a:r>
          </a:p>
          <a:p>
            <a:pPr marL="285750" indent="-285750">
              <a:spcAft>
                <a:spcPts val="600"/>
              </a:spcAft>
              <a:buFont typeface="Wingdings" pitchFamily="2" charset="2"/>
              <a:buChar char="q"/>
            </a:pPr>
            <a:r>
              <a:rPr lang="en-US" sz="1400" dirty="0"/>
              <a:t>Site expansion </a:t>
            </a:r>
          </a:p>
          <a:p>
            <a:pPr marL="285750" indent="-285750">
              <a:buFont typeface="Wingdings" pitchFamily="2" charset="2"/>
              <a:buChar char="q"/>
            </a:pPr>
            <a:endParaRPr lang="en-US" sz="1400" dirty="0"/>
          </a:p>
        </p:txBody>
      </p:sp>
      <p:sp>
        <p:nvSpPr>
          <p:cNvPr id="16" name="TextBox 15">
            <a:extLst>
              <a:ext uri="{FF2B5EF4-FFF2-40B4-BE49-F238E27FC236}">
                <a16:creationId xmlns:a16="http://schemas.microsoft.com/office/drawing/2014/main" id="{1A45184F-2C21-6C76-01B5-3CEC4BE770E6}"/>
              </a:ext>
            </a:extLst>
          </p:cNvPr>
          <p:cNvSpPr txBox="1"/>
          <p:nvPr/>
        </p:nvSpPr>
        <p:spPr>
          <a:xfrm>
            <a:off x="3676670" y="5410277"/>
            <a:ext cx="1634273" cy="1107996"/>
          </a:xfrm>
          <a:prstGeom prst="rect">
            <a:avLst/>
          </a:prstGeom>
          <a:noFill/>
        </p:spPr>
        <p:txBody>
          <a:bodyPr wrap="square" rtlCol="0">
            <a:spAutoFit/>
          </a:bodyPr>
          <a:lstStyle/>
          <a:p>
            <a:pPr marL="285750" indent="-285750">
              <a:spcAft>
                <a:spcPts val="600"/>
              </a:spcAft>
              <a:buFont typeface="Wingdings" pitchFamily="2" charset="2"/>
              <a:buChar char="ü"/>
            </a:pPr>
            <a:r>
              <a:rPr lang="en-US" sz="1400" dirty="0"/>
              <a:t>Pilot Location</a:t>
            </a:r>
          </a:p>
          <a:p>
            <a:pPr marL="285750" indent="-285750">
              <a:spcAft>
                <a:spcPts val="600"/>
              </a:spcAft>
              <a:buFont typeface="Wingdings" pitchFamily="2" charset="2"/>
              <a:buChar char="ü"/>
            </a:pPr>
            <a:r>
              <a:rPr lang="en-US" sz="1400" dirty="0"/>
              <a:t>(NPS) Budget  Submission</a:t>
            </a:r>
          </a:p>
          <a:p>
            <a:pPr marL="285750" indent="-285750">
              <a:spcAft>
                <a:spcPts val="600"/>
              </a:spcAft>
              <a:buFont typeface="Wingdings" pitchFamily="2" charset="2"/>
              <a:buChar char="ü"/>
            </a:pPr>
            <a:r>
              <a:rPr lang="en-US" sz="1400" dirty="0"/>
              <a:t>Base Approval</a:t>
            </a:r>
          </a:p>
        </p:txBody>
      </p:sp>
      <p:sp>
        <p:nvSpPr>
          <p:cNvPr id="15" name="TextBox 14">
            <a:extLst>
              <a:ext uri="{FF2B5EF4-FFF2-40B4-BE49-F238E27FC236}">
                <a16:creationId xmlns:a16="http://schemas.microsoft.com/office/drawing/2014/main" id="{1DCE2C7A-BE4E-1314-A740-CBC416B2C5FA}"/>
              </a:ext>
            </a:extLst>
          </p:cNvPr>
          <p:cNvSpPr txBox="1"/>
          <p:nvPr/>
        </p:nvSpPr>
        <p:spPr>
          <a:xfrm>
            <a:off x="2353733" y="5410277"/>
            <a:ext cx="1277419" cy="1323439"/>
          </a:xfrm>
          <a:prstGeom prst="rect">
            <a:avLst/>
          </a:prstGeom>
          <a:noFill/>
        </p:spPr>
        <p:txBody>
          <a:bodyPr wrap="square" rtlCol="0">
            <a:spAutoFit/>
          </a:bodyPr>
          <a:lstStyle/>
          <a:p>
            <a:pPr marL="285750" indent="-285750">
              <a:spcAft>
                <a:spcPts val="600"/>
              </a:spcAft>
              <a:buFont typeface="Wingdings" pitchFamily="2" charset="2"/>
              <a:buChar char="ü"/>
            </a:pPr>
            <a:r>
              <a:rPr lang="en-US" sz="1400" dirty="0"/>
              <a:t>Research proposal</a:t>
            </a:r>
          </a:p>
          <a:p>
            <a:pPr marL="285750" indent="-285750">
              <a:spcAft>
                <a:spcPts val="600"/>
              </a:spcAft>
              <a:buFont typeface="Wingdings" pitchFamily="2" charset="2"/>
              <a:buChar char="ü"/>
            </a:pPr>
            <a:r>
              <a:rPr lang="en-US" sz="1400" dirty="0"/>
              <a:t>IE&amp;E Approval</a:t>
            </a:r>
          </a:p>
          <a:p>
            <a:pPr marL="285750" indent="-285750">
              <a:spcAft>
                <a:spcPts val="600"/>
              </a:spcAft>
              <a:buFont typeface="Wingdings" pitchFamily="2" charset="2"/>
              <a:buChar char="ü"/>
            </a:pPr>
            <a:r>
              <a:rPr lang="en-US" sz="1400" dirty="0"/>
              <a:t>Funding </a:t>
            </a:r>
          </a:p>
        </p:txBody>
      </p:sp>
      <p:sp>
        <p:nvSpPr>
          <p:cNvPr id="2" name="TextBox 1">
            <a:extLst>
              <a:ext uri="{FF2B5EF4-FFF2-40B4-BE49-F238E27FC236}">
                <a16:creationId xmlns:a16="http://schemas.microsoft.com/office/drawing/2014/main" id="{2BFF8F39-A4CB-971B-71C2-0A8B5E42AFE4}"/>
              </a:ext>
            </a:extLst>
          </p:cNvPr>
          <p:cNvSpPr txBox="1"/>
          <p:nvPr/>
        </p:nvSpPr>
        <p:spPr>
          <a:xfrm>
            <a:off x="5779392" y="6873824"/>
            <a:ext cx="1195521" cy="150671"/>
          </a:xfrm>
          <a:prstGeom prst="rect">
            <a:avLst/>
          </a:prstGeom>
          <a:solidFill>
            <a:schemeClr val="bg1"/>
          </a:solidFill>
        </p:spPr>
        <p:txBody>
          <a:bodyPr wrap="square" rtlCol="0">
            <a:spAutoFit/>
          </a:bodyPr>
          <a:lstStyle/>
          <a:p>
            <a:endParaRPr lang="en-US" dirty="0"/>
          </a:p>
        </p:txBody>
      </p:sp>
      <p:sp>
        <p:nvSpPr>
          <p:cNvPr id="17" name="TextBox 16">
            <a:extLst>
              <a:ext uri="{FF2B5EF4-FFF2-40B4-BE49-F238E27FC236}">
                <a16:creationId xmlns:a16="http://schemas.microsoft.com/office/drawing/2014/main" id="{17F42954-27B8-A6AF-D4FC-BEE84CEEC7B0}"/>
              </a:ext>
            </a:extLst>
          </p:cNvPr>
          <p:cNvSpPr txBox="1"/>
          <p:nvPr/>
        </p:nvSpPr>
        <p:spPr>
          <a:xfrm>
            <a:off x="5194133" y="5410277"/>
            <a:ext cx="1780780" cy="1831271"/>
          </a:xfrm>
          <a:prstGeom prst="rect">
            <a:avLst/>
          </a:prstGeom>
          <a:noFill/>
        </p:spPr>
        <p:txBody>
          <a:bodyPr wrap="square" rtlCol="0">
            <a:spAutoFit/>
          </a:bodyPr>
          <a:lstStyle/>
          <a:p>
            <a:pPr marL="285750" indent="-285750">
              <a:spcAft>
                <a:spcPts val="600"/>
              </a:spcAft>
              <a:buFont typeface="Wingdings" pitchFamily="2" charset="2"/>
              <a:buChar char="ü"/>
            </a:pPr>
            <a:r>
              <a:rPr lang="en-US" sz="1400" dirty="0"/>
              <a:t>Consultant  Assessment</a:t>
            </a:r>
          </a:p>
          <a:p>
            <a:pPr marL="285750" indent="-285750">
              <a:spcAft>
                <a:spcPts val="600"/>
              </a:spcAft>
              <a:buFont typeface="Wingdings" pitchFamily="2" charset="2"/>
              <a:buChar char="ü"/>
            </a:pPr>
            <a:r>
              <a:rPr lang="en-US" sz="1400" dirty="0"/>
              <a:t>Grazing w/UA</a:t>
            </a:r>
          </a:p>
          <a:p>
            <a:pPr marL="285750" indent="-285750">
              <a:spcAft>
                <a:spcPts val="600"/>
              </a:spcAft>
              <a:buFont typeface="Wingdings" pitchFamily="2" charset="2"/>
              <a:buChar char="ü"/>
            </a:pPr>
            <a:r>
              <a:rPr lang="en-US" sz="1400" dirty="0"/>
              <a:t>Base/UA/</a:t>
            </a:r>
            <a:br>
              <a:rPr lang="en-US" sz="1400" dirty="0"/>
            </a:br>
            <a:r>
              <a:rPr lang="en-US" sz="1400" dirty="0"/>
              <a:t>Partner Quarterly Sync *Recurring</a:t>
            </a:r>
          </a:p>
          <a:p>
            <a:pPr marL="285750" indent="-285750">
              <a:spcAft>
                <a:spcPts val="600"/>
              </a:spcAft>
              <a:buFont typeface="Wingdings" pitchFamily="2" charset="2"/>
              <a:buChar char="ü"/>
            </a:pPr>
            <a:endParaRPr lang="en-US" sz="1400" dirty="0"/>
          </a:p>
        </p:txBody>
      </p:sp>
    </p:spTree>
    <p:extLst>
      <p:ext uri="{BB962C8B-B14F-4D97-AF65-F5344CB8AC3E}">
        <p14:creationId xmlns:p14="http://schemas.microsoft.com/office/powerpoint/2010/main" val="12763300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C6A41-371B-45F9-AAB5-434A7A2F1088}"/>
              </a:ext>
            </a:extLst>
          </p:cNvPr>
          <p:cNvSpPr>
            <a:spLocks noGrp="1"/>
          </p:cNvSpPr>
          <p:nvPr>
            <p:ph type="title"/>
          </p:nvPr>
        </p:nvSpPr>
        <p:spPr>
          <a:xfrm>
            <a:off x="2113148" y="97577"/>
            <a:ext cx="9652000" cy="762000"/>
          </a:xfrm>
        </p:spPr>
        <p:txBody>
          <a:bodyPr>
            <a:normAutofit/>
          </a:bodyPr>
          <a:lstStyle/>
          <a:p>
            <a:r>
              <a:rPr lang="en-US" sz="2800" dirty="0"/>
              <a:t>Closing Questions &amp; Guidance</a:t>
            </a:r>
          </a:p>
        </p:txBody>
      </p:sp>
      <p:sp>
        <p:nvSpPr>
          <p:cNvPr id="5" name="Slide Number Placeholder 4">
            <a:extLst>
              <a:ext uri="{FF2B5EF4-FFF2-40B4-BE49-F238E27FC236}">
                <a16:creationId xmlns:a16="http://schemas.microsoft.com/office/drawing/2014/main" id="{E2867AA2-AB1F-07C7-A760-148EAA67B44D}"/>
              </a:ext>
            </a:extLst>
          </p:cNvPr>
          <p:cNvSpPr>
            <a:spLocks noGrp="1"/>
          </p:cNvSpPr>
          <p:nvPr>
            <p:ph type="sldNum" sz="quarter" idx="4294967295"/>
          </p:nvPr>
        </p:nvSpPr>
        <p:spPr bwMode="auto">
          <a:xfrm>
            <a:off x="100584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pitchFamily="34" charset="0"/>
                <a:ea typeface="+mn-ea"/>
                <a:cs typeface="+mn-cs"/>
              </a:defRPr>
            </a:lvl1pPr>
            <a:lvl2pPr marL="457200" algn="l" rtl="0" fontAlgn="base">
              <a:spcBef>
                <a:spcPct val="0"/>
              </a:spcBef>
              <a:spcAft>
                <a:spcPct val="0"/>
              </a:spcAft>
              <a:defRPr sz="2400" kern="1200">
                <a:solidFill>
                  <a:schemeClr val="tx1"/>
                </a:solidFill>
                <a:latin typeface="Times" pitchFamily="18" charset="0"/>
                <a:ea typeface="+mn-ea"/>
                <a:cs typeface="+mn-cs"/>
              </a:defRPr>
            </a:lvl2pPr>
            <a:lvl3pPr marL="914400" algn="l" rtl="0" fontAlgn="base">
              <a:spcBef>
                <a:spcPct val="0"/>
              </a:spcBef>
              <a:spcAft>
                <a:spcPct val="0"/>
              </a:spcAft>
              <a:defRPr sz="2400" kern="1200">
                <a:solidFill>
                  <a:schemeClr val="tx1"/>
                </a:solidFill>
                <a:latin typeface="Times" pitchFamily="18" charset="0"/>
                <a:ea typeface="+mn-ea"/>
                <a:cs typeface="+mn-cs"/>
              </a:defRPr>
            </a:lvl3pPr>
            <a:lvl4pPr marL="1371600" algn="l" rtl="0" fontAlgn="base">
              <a:spcBef>
                <a:spcPct val="0"/>
              </a:spcBef>
              <a:spcAft>
                <a:spcPct val="0"/>
              </a:spcAft>
              <a:defRPr sz="2400" kern="1200">
                <a:solidFill>
                  <a:schemeClr val="tx1"/>
                </a:solidFill>
                <a:latin typeface="Times" pitchFamily="18" charset="0"/>
                <a:ea typeface="+mn-ea"/>
                <a:cs typeface="+mn-cs"/>
              </a:defRPr>
            </a:lvl4pPr>
            <a:lvl5pPr marL="1828800" algn="l" rtl="0" fontAlgn="base">
              <a:spcBef>
                <a:spcPct val="0"/>
              </a:spcBef>
              <a:spcAft>
                <a:spcPct val="0"/>
              </a:spcAft>
              <a:defRPr sz="2400" kern="1200">
                <a:solidFill>
                  <a:schemeClr val="tx1"/>
                </a:solidFill>
                <a:latin typeface="Times" pitchFamily="18" charset="0"/>
                <a:ea typeface="+mn-ea"/>
                <a:cs typeface="+mn-cs"/>
              </a:defRPr>
            </a:lvl5pPr>
            <a:lvl6pPr marL="2286000" algn="l" defTabSz="914400" rtl="0" eaLnBrk="1" latinLnBrk="0" hangingPunct="1">
              <a:defRPr sz="2400" kern="1200">
                <a:solidFill>
                  <a:schemeClr val="tx1"/>
                </a:solidFill>
                <a:latin typeface="Times" pitchFamily="18" charset="0"/>
                <a:ea typeface="+mn-ea"/>
                <a:cs typeface="+mn-cs"/>
              </a:defRPr>
            </a:lvl6pPr>
            <a:lvl7pPr marL="2743200" algn="l" defTabSz="914400" rtl="0" eaLnBrk="1" latinLnBrk="0" hangingPunct="1">
              <a:defRPr sz="2400" kern="1200">
                <a:solidFill>
                  <a:schemeClr val="tx1"/>
                </a:solidFill>
                <a:latin typeface="Times" pitchFamily="18" charset="0"/>
                <a:ea typeface="+mn-ea"/>
                <a:cs typeface="+mn-cs"/>
              </a:defRPr>
            </a:lvl7pPr>
            <a:lvl8pPr marL="3200400" algn="l" defTabSz="914400" rtl="0" eaLnBrk="1" latinLnBrk="0" hangingPunct="1">
              <a:defRPr sz="2400" kern="1200">
                <a:solidFill>
                  <a:schemeClr val="tx1"/>
                </a:solidFill>
                <a:latin typeface="Times" pitchFamily="18" charset="0"/>
                <a:ea typeface="+mn-ea"/>
                <a:cs typeface="+mn-cs"/>
              </a:defRPr>
            </a:lvl8pPr>
            <a:lvl9pPr marL="3657600" algn="l" defTabSz="914400" rtl="0" eaLnBrk="1" latinLnBrk="0" hangingPunct="1">
              <a:defRPr sz="2400" kern="1200">
                <a:solidFill>
                  <a:schemeClr val="tx1"/>
                </a:solidFill>
                <a:latin typeface="Times" pitchFamily="18" charset="0"/>
                <a:ea typeface="+mn-ea"/>
                <a:cs typeface="+mn-cs"/>
              </a:defRPr>
            </a:lvl9pPr>
          </a:lstStyle>
          <a:p>
            <a:pPr>
              <a:defRPr/>
            </a:pPr>
            <a:fld id="{3EBCA6A3-2B35-4DB8-9490-A2325E0EAFA4}" type="slidenum">
              <a:rPr lang="en-US" smtClean="0"/>
              <a:pPr>
                <a:defRPr/>
              </a:pPr>
              <a:t>7</a:t>
            </a:fld>
            <a:endParaRPr lang="en-US"/>
          </a:p>
        </p:txBody>
      </p:sp>
      <p:pic>
        <p:nvPicPr>
          <p:cNvPr id="7" name="object 7">
            <a:extLst>
              <a:ext uri="{FF2B5EF4-FFF2-40B4-BE49-F238E27FC236}">
                <a16:creationId xmlns:a16="http://schemas.microsoft.com/office/drawing/2014/main" id="{F5F844A8-5C74-16C9-F1A6-49C9060C62F8}"/>
              </a:ext>
            </a:extLst>
          </p:cNvPr>
          <p:cNvPicPr/>
          <p:nvPr/>
        </p:nvPicPr>
        <p:blipFill>
          <a:blip r:embed="rId3" cstate="print"/>
          <a:stretch>
            <a:fillRect/>
          </a:stretch>
        </p:blipFill>
        <p:spPr>
          <a:xfrm>
            <a:off x="6544211" y="1182097"/>
            <a:ext cx="4206240" cy="2560320"/>
          </a:xfrm>
          <a:prstGeom prst="rect">
            <a:avLst/>
          </a:prstGeom>
        </p:spPr>
      </p:pic>
      <p:pic>
        <p:nvPicPr>
          <p:cNvPr id="8" name="object 7">
            <a:extLst>
              <a:ext uri="{FF2B5EF4-FFF2-40B4-BE49-F238E27FC236}">
                <a16:creationId xmlns:a16="http://schemas.microsoft.com/office/drawing/2014/main" id="{25FD8069-6F29-C015-03FD-95C0AF70DEBF}"/>
              </a:ext>
            </a:extLst>
          </p:cNvPr>
          <p:cNvPicPr/>
          <p:nvPr/>
        </p:nvPicPr>
        <p:blipFill>
          <a:blip r:embed="rId4" cstate="print"/>
          <a:stretch>
            <a:fillRect/>
          </a:stretch>
        </p:blipFill>
        <p:spPr>
          <a:xfrm>
            <a:off x="2285734" y="3816105"/>
            <a:ext cx="4206238" cy="3247643"/>
          </a:xfrm>
          <a:prstGeom prst="rect">
            <a:avLst/>
          </a:prstGeom>
        </p:spPr>
      </p:pic>
      <p:pic>
        <p:nvPicPr>
          <p:cNvPr id="9" name="object 7">
            <a:extLst>
              <a:ext uri="{FF2B5EF4-FFF2-40B4-BE49-F238E27FC236}">
                <a16:creationId xmlns:a16="http://schemas.microsoft.com/office/drawing/2014/main" id="{F950FA20-D152-2002-69FF-FBA89502EAFC}"/>
              </a:ext>
            </a:extLst>
          </p:cNvPr>
          <p:cNvPicPr/>
          <p:nvPr/>
        </p:nvPicPr>
        <p:blipFill>
          <a:blip r:embed="rId5" cstate="print"/>
          <a:stretch>
            <a:fillRect/>
          </a:stretch>
        </p:blipFill>
        <p:spPr>
          <a:xfrm>
            <a:off x="6543475" y="3818020"/>
            <a:ext cx="4206239" cy="3247643"/>
          </a:xfrm>
          <a:prstGeom prst="rect">
            <a:avLst/>
          </a:prstGeom>
        </p:spPr>
      </p:pic>
      <p:cxnSp>
        <p:nvCxnSpPr>
          <p:cNvPr id="11" name="Straight Arrow Connector 10">
            <a:extLst>
              <a:ext uri="{FF2B5EF4-FFF2-40B4-BE49-F238E27FC236}">
                <a16:creationId xmlns:a16="http://schemas.microsoft.com/office/drawing/2014/main" id="{69BB8A8F-BE85-B5DD-CCA8-55DC603200E6}"/>
              </a:ext>
            </a:extLst>
          </p:cNvPr>
          <p:cNvCxnSpPr>
            <a:cxnSpLocks/>
          </p:cNvCxnSpPr>
          <p:nvPr/>
        </p:nvCxnSpPr>
        <p:spPr>
          <a:xfrm flipH="1">
            <a:off x="10062923" y="3942121"/>
            <a:ext cx="395844" cy="488007"/>
          </a:xfrm>
          <a:prstGeom prst="straightConnector1">
            <a:avLst/>
          </a:prstGeom>
          <a:ln w="508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C0B7E7B-553A-6F95-E19F-91CE97C93FE9}"/>
              </a:ext>
            </a:extLst>
          </p:cNvPr>
          <p:cNvCxnSpPr>
            <a:cxnSpLocks/>
          </p:cNvCxnSpPr>
          <p:nvPr/>
        </p:nvCxnSpPr>
        <p:spPr>
          <a:xfrm flipH="1">
            <a:off x="9962328" y="1370125"/>
            <a:ext cx="395844" cy="516275"/>
          </a:xfrm>
          <a:prstGeom prst="straightConnector1">
            <a:avLst/>
          </a:prstGeom>
          <a:ln w="508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153F5F3-1F54-E67A-CABF-D35AFECEA8E1}"/>
              </a:ext>
            </a:extLst>
          </p:cNvPr>
          <p:cNvCxnSpPr>
            <a:cxnSpLocks/>
          </p:cNvCxnSpPr>
          <p:nvPr/>
        </p:nvCxnSpPr>
        <p:spPr>
          <a:xfrm flipH="1">
            <a:off x="5939203" y="4501801"/>
            <a:ext cx="435427" cy="447631"/>
          </a:xfrm>
          <a:prstGeom prst="straightConnector1">
            <a:avLst/>
          </a:prstGeom>
          <a:ln w="508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98B1B04-41B5-D3E9-3E8B-9BC125DFE854}"/>
              </a:ext>
            </a:extLst>
          </p:cNvPr>
          <p:cNvSpPr txBox="1"/>
          <p:nvPr/>
        </p:nvSpPr>
        <p:spPr>
          <a:xfrm>
            <a:off x="599837" y="1182097"/>
            <a:ext cx="5892135" cy="2031325"/>
          </a:xfrm>
          <a:prstGeom prst="rect">
            <a:avLst/>
          </a:prstGeom>
          <a:noFill/>
        </p:spPr>
        <p:txBody>
          <a:bodyPr wrap="square" rtlCol="0">
            <a:spAutoFit/>
          </a:bodyPr>
          <a:lstStyle/>
          <a:p>
            <a:r>
              <a:rPr lang="en-US" dirty="0"/>
              <a:t>Las Damas Ranch </a:t>
            </a:r>
          </a:p>
          <a:p>
            <a:r>
              <a:rPr lang="en-US" dirty="0"/>
              <a:t>Chihuahua Desert, Mexico</a:t>
            </a:r>
          </a:p>
          <a:p>
            <a:r>
              <a:rPr lang="en-US" dirty="0"/>
              <a:t>- 6in rainfall annually</a:t>
            </a:r>
          </a:p>
          <a:p>
            <a:r>
              <a:rPr lang="en-US" dirty="0"/>
              <a:t>Environmental Succession</a:t>
            </a:r>
          </a:p>
          <a:p>
            <a:r>
              <a:rPr lang="en-US" dirty="0"/>
              <a:t>1) 2015</a:t>
            </a:r>
          </a:p>
          <a:p>
            <a:r>
              <a:rPr lang="en-US" dirty="0"/>
              <a:t>2) 2018</a:t>
            </a:r>
          </a:p>
          <a:p>
            <a:r>
              <a:rPr lang="en-US" dirty="0"/>
              <a:t>3) 2021</a:t>
            </a:r>
          </a:p>
        </p:txBody>
      </p:sp>
      <p:sp>
        <p:nvSpPr>
          <p:cNvPr id="20" name="TextBox 19">
            <a:extLst>
              <a:ext uri="{FF2B5EF4-FFF2-40B4-BE49-F238E27FC236}">
                <a16:creationId xmlns:a16="http://schemas.microsoft.com/office/drawing/2014/main" id="{5E988BA7-9897-42BE-82EA-CC2DA6E19724}"/>
              </a:ext>
            </a:extLst>
          </p:cNvPr>
          <p:cNvSpPr txBox="1"/>
          <p:nvPr/>
        </p:nvSpPr>
        <p:spPr>
          <a:xfrm>
            <a:off x="6511636" y="4089569"/>
            <a:ext cx="427512" cy="369332"/>
          </a:xfrm>
          <a:prstGeom prst="rect">
            <a:avLst/>
          </a:prstGeom>
          <a:noFill/>
        </p:spPr>
        <p:txBody>
          <a:bodyPr wrap="square" rtlCol="0">
            <a:spAutoFit/>
          </a:bodyPr>
          <a:lstStyle/>
          <a:p>
            <a:r>
              <a:rPr lang="en-US" b="1" dirty="0">
                <a:solidFill>
                  <a:schemeClr val="bg1"/>
                </a:solidFill>
              </a:rPr>
              <a:t>1</a:t>
            </a:r>
          </a:p>
        </p:txBody>
      </p:sp>
      <p:sp>
        <p:nvSpPr>
          <p:cNvPr id="21" name="TextBox 20">
            <a:extLst>
              <a:ext uri="{FF2B5EF4-FFF2-40B4-BE49-F238E27FC236}">
                <a16:creationId xmlns:a16="http://schemas.microsoft.com/office/drawing/2014/main" id="{A304B54F-29A9-5B41-857B-FF434CF94204}"/>
              </a:ext>
            </a:extLst>
          </p:cNvPr>
          <p:cNvSpPr txBox="1"/>
          <p:nvPr/>
        </p:nvSpPr>
        <p:spPr>
          <a:xfrm>
            <a:off x="1981200" y="6245225"/>
            <a:ext cx="427512" cy="369332"/>
          </a:xfrm>
          <a:prstGeom prst="rect">
            <a:avLst/>
          </a:prstGeom>
          <a:noFill/>
        </p:spPr>
        <p:txBody>
          <a:bodyPr wrap="square" rtlCol="0">
            <a:spAutoFit/>
          </a:bodyPr>
          <a:lstStyle/>
          <a:p>
            <a:r>
              <a:rPr lang="en-US" b="1">
                <a:solidFill>
                  <a:schemeClr val="bg1"/>
                </a:solidFill>
              </a:rPr>
              <a:t>2</a:t>
            </a:r>
          </a:p>
        </p:txBody>
      </p:sp>
      <p:sp>
        <p:nvSpPr>
          <p:cNvPr id="6" name="TextBox 5">
            <a:extLst>
              <a:ext uri="{FF2B5EF4-FFF2-40B4-BE49-F238E27FC236}">
                <a16:creationId xmlns:a16="http://schemas.microsoft.com/office/drawing/2014/main" id="{EE657426-D6CD-A513-7DB8-48FFBB47C1D8}"/>
              </a:ext>
            </a:extLst>
          </p:cNvPr>
          <p:cNvSpPr txBox="1"/>
          <p:nvPr/>
        </p:nvSpPr>
        <p:spPr>
          <a:xfrm>
            <a:off x="2283837" y="6665851"/>
            <a:ext cx="427512" cy="369332"/>
          </a:xfrm>
          <a:prstGeom prst="rect">
            <a:avLst/>
          </a:prstGeom>
          <a:noFill/>
        </p:spPr>
        <p:txBody>
          <a:bodyPr wrap="square" rtlCol="0">
            <a:spAutoFit/>
          </a:bodyPr>
          <a:lstStyle/>
          <a:p>
            <a:r>
              <a:rPr lang="en-US" b="1" dirty="0">
                <a:solidFill>
                  <a:schemeClr val="bg1"/>
                </a:solidFill>
              </a:rPr>
              <a:t>2</a:t>
            </a:r>
          </a:p>
        </p:txBody>
      </p:sp>
      <p:sp>
        <p:nvSpPr>
          <p:cNvPr id="10" name="TextBox 9">
            <a:extLst>
              <a:ext uri="{FF2B5EF4-FFF2-40B4-BE49-F238E27FC236}">
                <a16:creationId xmlns:a16="http://schemas.microsoft.com/office/drawing/2014/main" id="{0790D97D-B193-4161-C877-727DF07B3BEF}"/>
              </a:ext>
            </a:extLst>
          </p:cNvPr>
          <p:cNvSpPr txBox="1"/>
          <p:nvPr/>
        </p:nvSpPr>
        <p:spPr>
          <a:xfrm>
            <a:off x="6543475" y="6663480"/>
            <a:ext cx="427512" cy="369332"/>
          </a:xfrm>
          <a:prstGeom prst="rect">
            <a:avLst/>
          </a:prstGeom>
          <a:noFill/>
        </p:spPr>
        <p:txBody>
          <a:bodyPr wrap="square" rtlCol="0">
            <a:spAutoFit/>
          </a:bodyPr>
          <a:lstStyle/>
          <a:p>
            <a:r>
              <a:rPr lang="en-US" b="1" dirty="0">
                <a:solidFill>
                  <a:schemeClr val="bg1"/>
                </a:solidFill>
              </a:rPr>
              <a:t>3</a:t>
            </a:r>
          </a:p>
        </p:txBody>
      </p:sp>
    </p:spTree>
    <p:extLst>
      <p:ext uri="{BB962C8B-B14F-4D97-AF65-F5344CB8AC3E}">
        <p14:creationId xmlns:p14="http://schemas.microsoft.com/office/powerpoint/2010/main" val="5841271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8F66A22D-7402-9178-157C-984B3B35EBFE}"/>
              </a:ext>
            </a:extLst>
          </p:cNvPr>
          <p:cNvSpPr txBox="1"/>
          <p:nvPr/>
        </p:nvSpPr>
        <p:spPr>
          <a:xfrm>
            <a:off x="1007839" y="1387929"/>
            <a:ext cx="5088161" cy="1015663"/>
          </a:xfrm>
          <a:prstGeom prst="rect">
            <a:avLst/>
          </a:prstGeom>
          <a:noFill/>
        </p:spPr>
        <p:txBody>
          <a:bodyPr wrap="square" rtlCol="0">
            <a:spAutoFit/>
          </a:bodyPr>
          <a:lstStyle/>
          <a:p>
            <a:r>
              <a:rPr lang="en-US" sz="3000" dirty="0"/>
              <a:t>MAJ ERIC CZAJA</a:t>
            </a:r>
          </a:p>
          <a:p>
            <a:r>
              <a:rPr lang="en-US" sz="3000" dirty="0" err="1"/>
              <a:t>eric.czaja@nps.edu</a:t>
            </a:r>
            <a:endParaRPr lang="en-US" sz="3000" dirty="0"/>
          </a:p>
        </p:txBody>
      </p:sp>
    </p:spTree>
    <p:extLst>
      <p:ext uri="{BB962C8B-B14F-4D97-AF65-F5344CB8AC3E}">
        <p14:creationId xmlns:p14="http://schemas.microsoft.com/office/powerpoint/2010/main" val="1037797858"/>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AFA67C7F18F7C44A8161D7A1EBD78C4" ma:contentTypeVersion="21" ma:contentTypeDescription="Create a new document." ma:contentTypeScope="" ma:versionID="cd3f3a3ab4ce8fdcbf543a54d328b325">
  <xsd:schema xmlns:xsd="http://www.w3.org/2001/XMLSchema" xmlns:xs="http://www.w3.org/2001/XMLSchema" xmlns:p="http://schemas.microsoft.com/office/2006/metadata/properties" xmlns:ns2="1db86a09-8ec7-4518-87ac-cce0cc537318" xmlns:ns3="bce0305d-cc9c-4490-8379-ffc62c9f6e64" targetNamespace="http://schemas.microsoft.com/office/2006/metadata/properties" ma:root="true" ma:fieldsID="f04d21e4959ac66b9380c0809ed2e534" ns2:_="" ns3:_="">
    <xsd:import namespace="1db86a09-8ec7-4518-87ac-cce0cc537318"/>
    <xsd:import namespace="bce0305d-cc9c-4490-8379-ffc62c9f6e6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lcf76f155ced4ddcb4097134ff3c332f" minOccurs="0"/>
                <xsd:element ref="ns3:TaxCatchAll" minOccurs="0"/>
                <xsd:element ref="ns2:MediaServiceOCR" minOccurs="0"/>
                <xsd:element ref="ns3:_ip_UnifiedCompliancePolicyProperties" minOccurs="0"/>
                <xsd:element ref="ns3:_ip_UnifiedCompliancePolicyUIActio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b86a09-8ec7-4518-87ac-cce0cc537318" elementFormDefault="qualified">
    <xsd:import namespace="http://schemas.microsoft.com/office/2006/documentManagement/types"/>
    <xsd:import namespace="http://schemas.microsoft.com/office/infopath/2007/PartnerControls"/>
    <xsd:element name="MediaServiceMetadata" ma:index="4" nillable="true" ma:displayName="MediaServiceMetadata" ma:hidden="true" ma:internalName="MediaServiceMetadata" ma:readOnly="true">
      <xsd:simpleType>
        <xsd:restriction base="dms:Note"/>
      </xsd:simpleType>
    </xsd:element>
    <xsd:element name="MediaServiceFastMetadata" ma:index="5" nillable="true" ma:displayName="MediaServiceFastMetadata" ma:hidden="true" ma:internalName="MediaServiceFastMetadata" ma:readOnly="true">
      <xsd:simpleType>
        <xsd:restriction base="dms:Note"/>
      </xsd:simpleType>
    </xsd:element>
    <xsd:element name="MediaServiceSearchProperties" ma:index="6" nillable="true" ma:displayName="MediaServiceSearchProperties" ma:hidden="true" ma:internalName="MediaServiceSearchProperties" ma:readOnly="true">
      <xsd:simpleType>
        <xsd:restriction base="dms:Note"/>
      </xsd:simpleType>
    </xsd:element>
    <xsd:element name="MediaServiceObjectDetectorVersions" ma:index="7" nillable="true" ma:displayName="MediaServiceObjectDetectorVersions" ma:hidden="true" ma:indexed="true" ma:internalName="MediaServiceObjectDetectorVersions" ma:readOnly="true">
      <xsd:simpleType>
        <xsd:restriction base="dms:Text"/>
      </xsd:simpleType>
    </xsd:element>
    <xsd:element name="MediaServiceGenerationTime" ma:index="8" nillable="true" ma:displayName="MediaServiceGenerationTime" ma:hidden="true" ma:internalName="MediaServiceGenerationTime" ma:readOnly="true">
      <xsd:simpleType>
        <xsd:restriction base="dms:Text"/>
      </xsd:simpleType>
    </xsd:element>
    <xsd:element name="MediaServiceEventHashCode" ma:index="9" nillable="true" ma:displayName="MediaServiceEventHashCode" ma:hidden="true" ma:internalName="MediaServiceEventHashCode" ma:readOnly="true">
      <xsd:simpleType>
        <xsd:restriction base="dms:Text"/>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a8654465-904c-4cc3-a694-37adeed89f1c"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22"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ce0305d-cc9c-4490-8379-ffc62c9f6e64"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8588b39e-264c-4e00-a509-127d433ecc37}" ma:internalName="TaxCatchAll" ma:showField="CatchAllData" ma:web="bce0305d-cc9c-4490-8379-ffc62c9f6e64">
      <xsd:complexType>
        <xsd:complexContent>
          <xsd:extension base="dms:MultiChoiceLookup">
            <xsd:sequence>
              <xsd:element name="Value" type="dms:Lookup" maxOccurs="unbounded" minOccurs="0" nillable="true"/>
            </xsd:sequence>
          </xsd:extension>
        </xsd:complexContent>
      </xsd:complexType>
    </xsd:element>
    <xsd:element name="_ip_UnifiedCompliancePolicyProperties" ma:index="20" nillable="true" ma:displayName="Unified Compliance Policy Properties"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db86a09-8ec7-4518-87ac-cce0cc537318">
      <Terms xmlns="http://schemas.microsoft.com/office/infopath/2007/PartnerControls"/>
    </lcf76f155ced4ddcb4097134ff3c332f>
    <_ip_UnifiedCompliancePolicyProperties xmlns="bce0305d-cc9c-4490-8379-ffc62c9f6e64" xsi:nil="true"/>
    <_ip_UnifiedCompliancePolicyUIAction xmlns="bce0305d-cc9c-4490-8379-ffc62c9f6e64" xsi:nil="true"/>
    <TaxCatchAll xmlns="bce0305d-cc9c-4490-8379-ffc62c9f6e64" xsi:nil="true"/>
  </documentManagement>
</p:properties>
</file>

<file path=customXml/itemProps1.xml><?xml version="1.0" encoding="utf-8"?>
<ds:datastoreItem xmlns:ds="http://schemas.openxmlformats.org/officeDocument/2006/customXml" ds:itemID="{708B8BCF-BD1A-4AAF-A923-EC4EE3AEF452}"/>
</file>

<file path=customXml/itemProps2.xml><?xml version="1.0" encoding="utf-8"?>
<ds:datastoreItem xmlns:ds="http://schemas.openxmlformats.org/officeDocument/2006/customXml" ds:itemID="{5D289EC9-BD7F-4FB1-9536-4E392C08A258}"/>
</file>

<file path=customXml/itemProps3.xml><?xml version="1.0" encoding="utf-8"?>
<ds:datastoreItem xmlns:ds="http://schemas.openxmlformats.org/officeDocument/2006/customXml" ds:itemID="{F3AACE0A-2217-4FF8-8C05-C4B8E2BF2CA6}"/>
</file>

<file path=docProps/app.xml><?xml version="1.0" encoding="utf-8"?>
<Properties xmlns="http://schemas.openxmlformats.org/officeDocument/2006/extended-properties" xmlns:vt="http://schemas.openxmlformats.org/officeDocument/2006/docPropsVTypes">
  <TotalTime>8001</TotalTime>
  <Words>1643</Words>
  <Application>Microsoft Macintosh PowerPoint</Application>
  <PresentationFormat>Widescreen</PresentationFormat>
  <Paragraphs>126</Paragraphs>
  <Slides>8</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Aptos</vt:lpstr>
      <vt:lpstr>Arial</vt:lpstr>
      <vt:lpstr>Times</vt:lpstr>
      <vt:lpstr>Times New Roman</vt:lpstr>
      <vt:lpstr>Wingdings</vt:lpstr>
      <vt:lpstr>Default Design</vt:lpstr>
      <vt:lpstr>Regenerative Grazing  Open Air Lab</vt:lpstr>
      <vt:lpstr>Regenerative Agriculture defined</vt:lpstr>
      <vt:lpstr>Regenerative Agriculture defined</vt:lpstr>
      <vt:lpstr>Research Question</vt:lpstr>
      <vt:lpstr>Regenerative Grazing Proof of Concept</vt:lpstr>
      <vt:lpstr>Regenerative Grazing Proof of Concept</vt:lpstr>
      <vt:lpstr>Closing Questions &amp; Guidance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Smith, Kevin (CIV)</dc:creator>
  <cp:lastModifiedBy>Czaja, Eric (MAJ)</cp:lastModifiedBy>
  <cp:revision>13</cp:revision>
  <dcterms:created xsi:type="dcterms:W3CDTF">2024-06-11T20:39:18Z</dcterms:created>
  <dcterms:modified xsi:type="dcterms:W3CDTF">2025-02-02T04:26:33Z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cbbd4a6-dc2f-44d9-ad2c-c28d4679873f_Enabled">
    <vt:lpwstr>true</vt:lpwstr>
  </property>
  <property fmtid="{D5CDD505-2E9C-101B-9397-08002B2CF9AE}" pid="3" name="MSIP_Label_acbbd4a6-dc2f-44d9-ad2c-c28d4679873f_SetDate">
    <vt:lpwstr>2024-09-24T04:35:14Z</vt:lpwstr>
  </property>
  <property fmtid="{D5CDD505-2E9C-101B-9397-08002B2CF9AE}" pid="4" name="MSIP_Label_acbbd4a6-dc2f-44d9-ad2c-c28d4679873f_Method">
    <vt:lpwstr>Privileged</vt:lpwstr>
  </property>
  <property fmtid="{D5CDD505-2E9C-101B-9397-08002B2CF9AE}" pid="5" name="MSIP_Label_acbbd4a6-dc2f-44d9-ad2c-c28d4679873f_Name">
    <vt:lpwstr>No Label</vt:lpwstr>
  </property>
  <property fmtid="{D5CDD505-2E9C-101B-9397-08002B2CF9AE}" pid="6" name="MSIP_Label_acbbd4a6-dc2f-44d9-ad2c-c28d4679873f_SiteId">
    <vt:lpwstr>6d936231-a517-40ea-9199-f7578963378e</vt:lpwstr>
  </property>
  <property fmtid="{D5CDD505-2E9C-101B-9397-08002B2CF9AE}" pid="7" name="MSIP_Label_acbbd4a6-dc2f-44d9-ad2c-c28d4679873f_ActionId">
    <vt:lpwstr>11476868-a4b5-48c4-89ce-0b9ef065c356</vt:lpwstr>
  </property>
  <property fmtid="{D5CDD505-2E9C-101B-9397-08002B2CF9AE}" pid="8" name="MSIP_Label_acbbd4a6-dc2f-44d9-ad2c-c28d4679873f_ContentBits">
    <vt:lpwstr>0</vt:lpwstr>
  </property>
  <property fmtid="{D5CDD505-2E9C-101B-9397-08002B2CF9AE}" pid="9" name="ContentTypeId">
    <vt:lpwstr>0x010100FAFA67C7F18F7C44A8161D7A1EBD78C4</vt:lpwstr>
  </property>
</Properties>
</file>